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4"/>
  </p:notesMasterIdLst>
  <p:handoutMasterIdLst>
    <p:handoutMasterId r:id="rId25"/>
  </p:handoutMasterIdLst>
  <p:sldIdLst>
    <p:sldId id="256" r:id="rId2"/>
    <p:sldId id="285" r:id="rId3"/>
    <p:sldId id="258" r:id="rId4"/>
    <p:sldId id="290" r:id="rId5"/>
    <p:sldId id="291" r:id="rId6"/>
    <p:sldId id="260" r:id="rId7"/>
    <p:sldId id="266" r:id="rId8"/>
    <p:sldId id="267" r:id="rId9"/>
    <p:sldId id="289" r:id="rId10"/>
    <p:sldId id="261" r:id="rId11"/>
    <p:sldId id="262" r:id="rId12"/>
    <p:sldId id="273" r:id="rId13"/>
    <p:sldId id="268" r:id="rId14"/>
    <p:sldId id="274" r:id="rId15"/>
    <p:sldId id="275" r:id="rId16"/>
    <p:sldId id="287" r:id="rId17"/>
    <p:sldId id="276" r:id="rId18"/>
    <p:sldId id="277" r:id="rId19"/>
    <p:sldId id="281" r:id="rId20"/>
    <p:sldId id="278" r:id="rId21"/>
    <p:sldId id="282" r:id="rId22"/>
    <p:sldId id="283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71" autoAdjust="0"/>
    <p:restoredTop sz="87374" autoAdjust="0"/>
  </p:normalViewPr>
  <p:slideViewPr>
    <p:cSldViewPr snapToGrid="0">
      <p:cViewPr>
        <p:scale>
          <a:sx n="100" d="100"/>
          <a:sy n="100" d="100"/>
        </p:scale>
        <p:origin x="-180" y="-3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F778DA-4C06-4225-8DC2-BB4A3E36A807}" type="datetimeFigureOut">
              <a:rPr lang="en-US" smtClean="0"/>
              <a:pPr/>
              <a:t>11/22/2011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29CCBD-9877-41ED-9551-FF73EA8E62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181612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8C8025-C77D-4CAB-A937-EB1FEBBE729E}" type="datetimeFigureOut">
              <a:rPr lang="en-US" smtClean="0"/>
              <a:pPr/>
              <a:t>11/22/2011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6334D8-84F5-4F81-AF3E-C1E28E25F75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651038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2983"/>
            <a:fld id="{7F122F0D-3AEA-480A-959A-10900F5304CD}" type="slidenum">
              <a:rPr lang="en-US" smtClean="0"/>
              <a:pPr defTabSz="912983"/>
              <a:t>2</a:t>
            </a:fld>
            <a:endParaRPr lang="en-US" dirty="0" smtClean="0"/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0828" y="4343703"/>
            <a:ext cx="5036344" cy="4119940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2983"/>
            <a:fld id="{60A7E973-A6AF-48FA-B07D-BD1FFDD47F6F}" type="slidenum">
              <a:rPr lang="en-US" smtClean="0"/>
              <a:pPr defTabSz="912983"/>
              <a:t>3</a:t>
            </a:fld>
            <a:endParaRPr lang="en-US" dirty="0" smtClean="0"/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610" y="4343703"/>
            <a:ext cx="5488781" cy="4115405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2983"/>
            <a:fld id="{EC98C362-BE64-420D-A3D2-4D9A78E0AC90}" type="slidenum">
              <a:rPr lang="en-US" smtClean="0"/>
              <a:pPr defTabSz="912983"/>
              <a:t>6</a:t>
            </a:fld>
            <a:endParaRPr lang="en-US" dirty="0" smtClean="0"/>
          </a:p>
        </p:txBody>
      </p:sp>
      <p:sp>
        <p:nvSpPr>
          <p:cNvPr id="87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610" y="4343703"/>
            <a:ext cx="5488781" cy="4115405"/>
          </a:xfrm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2983"/>
            <a:fld id="{9683E67E-7D9B-4BE2-8AD7-C61266D96D19}" type="slidenum">
              <a:rPr lang="en-US" smtClean="0"/>
              <a:pPr defTabSz="912983"/>
              <a:t>7</a:t>
            </a:fld>
            <a:endParaRPr lang="en-US" dirty="0" smtClean="0"/>
          </a:p>
        </p:txBody>
      </p:sp>
      <p:sp>
        <p:nvSpPr>
          <p:cNvPr id="88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610" y="4343703"/>
            <a:ext cx="5488781" cy="4115405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2983"/>
            <a:fld id="{7B680DDB-2162-4F34-A054-2B2CC1CED309}" type="slidenum">
              <a:rPr lang="en-US" smtClean="0"/>
              <a:pPr defTabSz="912983"/>
              <a:t>10</a:t>
            </a:fld>
            <a:endParaRPr lang="en-US" dirty="0" smtClean="0"/>
          </a:p>
        </p:txBody>
      </p:sp>
      <p:sp>
        <p:nvSpPr>
          <p:cNvPr id="890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610" y="4343703"/>
            <a:ext cx="5488781" cy="4115405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2983"/>
            <a:fld id="{6D545F1A-A549-4E6E-B12A-3B1A7AB58D51}" type="slidenum">
              <a:rPr lang="en-US" smtClean="0"/>
              <a:pPr defTabSz="912983"/>
              <a:t>11</a:t>
            </a:fld>
            <a:endParaRPr lang="en-US" dirty="0" smtClean="0"/>
          </a:p>
        </p:txBody>
      </p:sp>
      <p:sp>
        <p:nvSpPr>
          <p:cNvPr id="901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610" y="4343703"/>
            <a:ext cx="5488781" cy="4115405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6152" y="657884"/>
            <a:ext cx="7235981" cy="4599916"/>
          </a:xfrm>
        </p:spPr>
        <p:txBody>
          <a:bodyPr>
            <a:normAutofit/>
          </a:bodyPr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6151" y="5451231"/>
            <a:ext cx="6189583" cy="949569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bg2">
                    <a:lumMod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88271-8FEC-4897-ACEE-B12D9DC24442}" type="datetime1">
              <a:rPr lang="en-US" smtClean="0"/>
              <a:pPr/>
              <a:t>11/22/2011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525"/>
            <a:ext cx="858837" cy="687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9" name="TextBox 38"/>
          <p:cNvSpPr txBox="1"/>
          <p:nvPr/>
        </p:nvSpPr>
        <p:spPr>
          <a:xfrm>
            <a:off x="-21023" y="5733256"/>
            <a:ext cx="106154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R</a:t>
            </a:r>
            <a:r>
              <a:rPr lang="en-US" sz="1200" b="0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obust</a:t>
            </a:r>
          </a:p>
          <a:p>
            <a:pPr algn="l"/>
            <a: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L</a:t>
            </a:r>
            <a:r>
              <a:rPr lang="en-US" sz="1200" b="0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ow</a:t>
            </a:r>
          </a:p>
          <a:p>
            <a:pPr algn="l"/>
            <a: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P</a:t>
            </a:r>
            <a:r>
              <a:rPr lang="en-US" sz="1200" b="0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ower</a:t>
            </a:r>
          </a:p>
          <a:p>
            <a:pPr algn="l"/>
            <a: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VLSI</a:t>
            </a:r>
            <a:endParaRPr lang="en-US" sz="1200" b="1" i="0" strike="noStrike" dirty="0">
              <a:solidFill>
                <a:schemeClr val="bg1"/>
              </a:solidFill>
              <a:latin typeface="Castellar" pitchFamily="18" charset="0"/>
              <a:cs typeface="Sakkal Majalla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8631A-E9AE-4897-AE39-9630785C3FE1}" type="datetime1">
              <a:rPr lang="en-US" smtClean="0"/>
              <a:pPr/>
              <a:t>11/22/2011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2895-4D03-4817-B867-BEF618CB8C6D}" type="datetime1">
              <a:rPr lang="en-US" smtClean="0"/>
              <a:pPr/>
              <a:t>11/22/2011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8600"/>
            <a:ext cx="7239000" cy="1143000"/>
          </a:xfrm>
        </p:spPr>
        <p:txBody>
          <a:bodyPr>
            <a:normAutofit/>
          </a:bodyPr>
          <a:lstStyle>
            <a:lvl1pPr algn="l">
              <a:defRPr sz="4400" baseline="0">
                <a:ln w="12700">
                  <a:noFill/>
                </a:ln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600200"/>
            <a:ext cx="7467600" cy="4419600"/>
          </a:xfrm>
        </p:spPr>
        <p:txBody>
          <a:bodyPr>
            <a:normAutofit/>
          </a:bodyPr>
          <a:lstStyle>
            <a:lvl1pPr marL="342900" indent="-342900">
              <a:buFont typeface="Wingdings" pitchFamily="2" charset="2"/>
              <a:buChar char="§"/>
              <a:defRPr sz="2800"/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8ABF6-309D-459C-9F19-2EC54226F867}" type="datetime1">
              <a:rPr lang="en-US" smtClean="0"/>
              <a:pPr/>
              <a:t>11/22/2011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199" y="4484080"/>
            <a:ext cx="7239001" cy="762000"/>
          </a:xfrm>
        </p:spPr>
        <p:txBody>
          <a:bodyPr bIns="0"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219200" y="3352800"/>
            <a:ext cx="7239000" cy="1143000"/>
          </a:xfrm>
        </p:spPr>
        <p:txBody>
          <a:bodyPr>
            <a:normAutofit/>
          </a:bodyPr>
          <a:lstStyle>
            <a:lvl1pPr algn="l">
              <a:defRPr sz="5400" baseline="0">
                <a:ln w="12700">
                  <a:noFill/>
                </a:ln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F6E38-4718-4576-884E-DAEABF6DF8D5}" type="datetime1">
              <a:rPr lang="en-US" smtClean="0"/>
              <a:pPr/>
              <a:t>11/22/2011</a:t>
            </a:fld>
            <a:endParaRPr lang="en-US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BEC1C-65CF-4F66-903F-D59BDF7CFBD7}" type="datetime1">
              <a:rPr lang="en-US" smtClean="0"/>
              <a:pPr/>
              <a:t>11/22/2011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16152" y="1325880"/>
            <a:ext cx="3730752" cy="438912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5102352" y="1325880"/>
            <a:ext cx="3730752" cy="438912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1335024"/>
            <a:ext cx="3733800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5400" y="1335024"/>
            <a:ext cx="3735267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E83BD-5FBA-47AD-BCC9-AE4A136A69AC}" type="datetime1">
              <a:rPr lang="en-US" smtClean="0"/>
              <a:pPr/>
              <a:t>11/22/2011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16152" y="1874520"/>
            <a:ext cx="3730752" cy="384048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5102352" y="1874519"/>
            <a:ext cx="3730752" cy="384048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42F0C-564D-4DC2-945E-DE7F7F7B9014}" type="datetime1">
              <a:rPr lang="en-US" smtClean="0"/>
              <a:pPr/>
              <a:t>11/22/2011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0B983-88D5-4310-98B5-097D8693DD47}" type="datetime1">
              <a:rPr lang="en-US" smtClean="0"/>
              <a:pPr/>
              <a:t>11/22/2011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0" y="395287"/>
            <a:ext cx="3008313" cy="1162050"/>
          </a:xfrm>
        </p:spPr>
        <p:txBody>
          <a:bodyPr anchor="b"/>
          <a:lstStyle>
            <a:lvl1pPr algn="l">
              <a:defRPr sz="2000" b="1">
                <a:ln>
                  <a:noFill/>
                </a:ln>
                <a:solidFill>
                  <a:srgbClr val="FF7605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1557337"/>
            <a:ext cx="3008313" cy="4386263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3"/>
          </p:nvPr>
        </p:nvSpPr>
        <p:spPr>
          <a:xfrm>
            <a:off x="914400" y="381000"/>
            <a:ext cx="4800600" cy="5943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A1E9D71-602C-4C70-9747-A295D886D70B}" type="datetime1">
              <a:rPr lang="en-US" smtClean="0"/>
              <a:pPr/>
              <a:t>11/22/2011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624754"/>
            <a:ext cx="5486400" cy="404446"/>
          </a:xfrm>
        </p:spPr>
        <p:txBody>
          <a:bodyPr bIns="0" anchor="b"/>
          <a:lstStyle>
            <a:lvl1pPr algn="l">
              <a:defRPr sz="2000" b="1">
                <a:ln w="12700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23975" y="381000"/>
            <a:ext cx="5867400" cy="40814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029200"/>
            <a:ext cx="4038600" cy="1371600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964AB-4471-4995-A1DE-CF253F16C7C5}" type="datetime1">
              <a:rPr lang="en-US" smtClean="0"/>
              <a:pPr/>
              <a:t>11/22/2011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8000"/>
            <a:lum/>
          </a:blip>
          <a:srcRect/>
          <a:stretch>
            <a:fillRect l="-9000" t="3000" r="-13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838200" cy="6858000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9200" y="0"/>
            <a:ext cx="72390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1447800"/>
            <a:ext cx="7467600" cy="441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486400" y="6553200"/>
            <a:ext cx="293608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477000"/>
            <a:ext cx="381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33600" y="6553200"/>
            <a:ext cx="262596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8B4C0237-2230-4453-88D6-BFA35C7D3999}" type="datetime1">
              <a:rPr lang="en-US" smtClean="0"/>
              <a:pPr/>
              <a:t>11/22/2011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" y="104775"/>
            <a:ext cx="637208" cy="6572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" y="815271"/>
            <a:ext cx="742949" cy="25152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rot="20532342">
            <a:off x="717" y="5228776"/>
            <a:ext cx="8374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Robust</a:t>
            </a:r>
          </a:p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Low</a:t>
            </a:r>
          </a:p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Power</a:t>
            </a:r>
          </a:p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VLSI</a:t>
            </a:r>
            <a:endParaRPr lang="en-US" b="1" i="0" dirty="0">
              <a:solidFill>
                <a:schemeClr val="bg1"/>
              </a:solidFill>
              <a:latin typeface="Informal Roman" pitchFamily="66" charset="0"/>
              <a:cs typeface="Times New Roman" pitchFamily="18" charset="0"/>
            </a:endParaRPr>
          </a:p>
        </p:txBody>
      </p:sp>
      <p:grpSp>
        <p:nvGrpSpPr>
          <p:cNvPr id="67" name="Group 66"/>
          <p:cNvGrpSpPr/>
          <p:nvPr/>
        </p:nvGrpSpPr>
        <p:grpSpPr>
          <a:xfrm>
            <a:off x="0" y="-1"/>
            <a:ext cx="846896" cy="6858001"/>
            <a:chOff x="457200" y="-1"/>
            <a:chExt cx="846896" cy="6858001"/>
          </a:xfrm>
        </p:grpSpPr>
        <p:sp>
          <p:nvSpPr>
            <p:cNvPr id="18" name="Rectangle 17"/>
            <p:cNvSpPr/>
            <p:nvPr userDrawn="1"/>
          </p:nvSpPr>
          <p:spPr>
            <a:xfrm>
              <a:off x="457200" y="0"/>
              <a:ext cx="838200" cy="6858000"/>
            </a:xfrm>
            <a:prstGeom prst="rect">
              <a:avLst/>
            </a:prstGeom>
            <a:solidFill>
              <a:srgbClr val="002060"/>
            </a:solidFill>
            <a:ln w="19050">
              <a:solidFill>
                <a:srgbClr val="002060"/>
              </a:solidFill>
            </a:ln>
            <a:effectLst>
              <a:innerShdw blurRad="190500" dist="25400">
                <a:prstClr val="black">
                  <a:alpha val="6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endParaRPr>
            </a:p>
          </p:txBody>
        </p:sp>
        <p:cxnSp>
          <p:nvCxnSpPr>
            <p:cNvPr id="35" name="Straight Connector 34"/>
            <p:cNvCxnSpPr>
              <a:endCxn id="18" idx="2"/>
            </p:cNvCxnSpPr>
            <p:nvPr userDrawn="1"/>
          </p:nvCxnSpPr>
          <p:spPr>
            <a:xfrm flipH="1">
              <a:off x="876300" y="1143000"/>
              <a:ext cx="592" cy="571500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6" name="Group 65"/>
            <p:cNvGrpSpPr/>
            <p:nvPr userDrawn="1"/>
          </p:nvGrpSpPr>
          <p:grpSpPr>
            <a:xfrm>
              <a:off x="463337" y="-1"/>
              <a:ext cx="840759" cy="1135620"/>
              <a:chOff x="463337" y="-1"/>
              <a:chExt cx="840759" cy="1135620"/>
            </a:xfrm>
          </p:grpSpPr>
          <p:cxnSp>
            <p:nvCxnSpPr>
              <p:cNvPr id="19" name="Straight Connector 18"/>
              <p:cNvCxnSpPr/>
              <p:nvPr userDrawn="1"/>
            </p:nvCxnSpPr>
            <p:spPr>
              <a:xfrm rot="5400000">
                <a:off x="909676" y="516850"/>
                <a:ext cx="218834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 userDrawn="1"/>
            </p:nvCxnSpPr>
            <p:spPr>
              <a:xfrm rot="5400000">
                <a:off x="914545" y="1031064"/>
                <a:ext cx="209094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 userDrawn="1"/>
            </p:nvCxnSpPr>
            <p:spPr>
              <a:xfrm rot="5400000" flipV="1">
                <a:off x="1055844" y="588167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 userDrawn="1"/>
            </p:nvCxnSpPr>
            <p:spPr>
              <a:xfrm rot="5400000">
                <a:off x="942027" y="778183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 userDrawn="1"/>
            </p:nvCxnSpPr>
            <p:spPr>
              <a:xfrm rot="5400000" flipV="1">
                <a:off x="1055844" y="886644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 userDrawn="1"/>
            </p:nvCxnSpPr>
            <p:spPr>
              <a:xfrm rot="5400000">
                <a:off x="1019576" y="778183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 userDrawn="1"/>
            </p:nvCxnSpPr>
            <p:spPr>
              <a:xfrm rot="5400000">
                <a:off x="610045" y="514349"/>
                <a:ext cx="221701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 userDrawn="1"/>
            </p:nvCxnSpPr>
            <p:spPr>
              <a:xfrm rot="5400000">
                <a:off x="613915" y="1028630"/>
                <a:ext cx="213961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 userDrawn="1"/>
            </p:nvCxnSpPr>
            <p:spPr>
              <a:xfrm rot="5400000" flipV="1">
                <a:off x="682796" y="585207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 userDrawn="1"/>
            </p:nvCxnSpPr>
            <p:spPr>
              <a:xfrm rot="5400000">
                <a:off x="492779" y="772827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 userDrawn="1"/>
            </p:nvCxnSpPr>
            <p:spPr>
              <a:xfrm rot="5400000" flipV="1">
                <a:off x="682796" y="883550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 userDrawn="1"/>
            </p:nvCxnSpPr>
            <p:spPr>
              <a:xfrm rot="5400000">
                <a:off x="416579" y="769733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 userDrawn="1"/>
            </p:nvCxnSpPr>
            <p:spPr>
              <a:xfrm rot="10800000" flipV="1">
                <a:off x="720903" y="1135423"/>
                <a:ext cx="301841" cy="196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Oval 32"/>
              <p:cNvSpPr/>
              <p:nvPr userDrawn="1"/>
            </p:nvSpPr>
            <p:spPr>
              <a:xfrm rot="5400000">
                <a:off x="1171444" y="740569"/>
                <a:ext cx="82637" cy="75229"/>
              </a:xfrm>
              <a:prstGeom prst="ellipse">
                <a:avLst/>
              </a:prstGeom>
              <a:noFill/>
              <a:ln w="190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4" name="Straight Connector 33"/>
              <p:cNvCxnSpPr>
                <a:stCxn id="18" idx="0"/>
              </p:cNvCxnSpPr>
              <p:nvPr userDrawn="1"/>
            </p:nvCxnSpPr>
            <p:spPr>
              <a:xfrm rot="16200000" flipH="1" flipV="1">
                <a:off x="670000" y="205396"/>
                <a:ext cx="411697" cy="903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 userDrawn="1"/>
            </p:nvCxnSpPr>
            <p:spPr>
              <a:xfrm rot="10800000" flipV="1">
                <a:off x="717291" y="412419"/>
                <a:ext cx="301841" cy="196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 userDrawn="1"/>
            </p:nvCxnSpPr>
            <p:spPr>
              <a:xfrm rot="10800000">
                <a:off x="1239656" y="782456"/>
                <a:ext cx="64440" cy="2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/>
              <p:cNvCxnSpPr/>
              <p:nvPr userDrawn="1"/>
            </p:nvCxnSpPr>
            <p:spPr>
              <a:xfrm rot="10800000">
                <a:off x="463337" y="767114"/>
                <a:ext cx="95126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4400" b="0" kern="1200" baseline="0">
          <a:ln w="12700">
            <a:noFill/>
          </a:ln>
          <a:solidFill>
            <a:schemeClr val="bg2">
              <a:lumMod val="10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itchFamily="2" charset="2"/>
        <a:buChar char="§"/>
        <a:defRPr sz="2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&gt;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Calibri" pitchFamily="34" charset="0"/>
        <a:buChar char="+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−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Analyzing Sub-threshold Bitcell Topologies and the Effects of Assist Methods on SRAM </a:t>
            </a:r>
            <a:r>
              <a:rPr lang="en-US" sz="5400" dirty="0" err="1" smtClean="0"/>
              <a:t>Vmin</a:t>
            </a:r>
            <a:endParaRPr lang="en-US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6151" y="5451231"/>
            <a:ext cx="6298746" cy="949569"/>
          </a:xfrm>
        </p:spPr>
        <p:txBody>
          <a:bodyPr/>
          <a:lstStyle/>
          <a:p>
            <a:r>
              <a:rPr lang="en-US" dirty="0" smtClean="0"/>
              <a:t>By: James </a:t>
            </a:r>
            <a:r>
              <a:rPr lang="en-US" dirty="0" err="1" smtClean="0"/>
              <a:t>Boley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93375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0130" name="Rectangle 2"/>
          <p:cNvSpPr>
            <a:spLocks noGrp="1" noChangeArrowheads="1"/>
          </p:cNvSpPr>
          <p:nvPr>
            <p:ph type="title"/>
          </p:nvPr>
        </p:nvSpPr>
        <p:spPr>
          <a:xfrm>
            <a:off x="1043940" y="98425"/>
            <a:ext cx="7947660" cy="890588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Improve Write NM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09296" y="1324302"/>
            <a:ext cx="4661864" cy="4687877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 smtClean="0">
                <a:solidFill>
                  <a:srgbClr val="0000CC"/>
                </a:solidFill>
              </a:rPr>
              <a:t>Goal</a:t>
            </a:r>
          </a:p>
          <a:p>
            <a:pPr lvl="1" eaLnBrk="1" hangingPunct="1"/>
            <a:r>
              <a:rPr lang="en-US" dirty="0" smtClean="0">
                <a:solidFill>
                  <a:srgbClr val="0000CC"/>
                </a:solidFill>
              </a:rPr>
              <a:t>Weaken pull-up FET</a:t>
            </a:r>
          </a:p>
          <a:p>
            <a:pPr lvl="1" eaLnBrk="1" hangingPunct="1"/>
            <a:r>
              <a:rPr lang="en-US" dirty="0" smtClean="0">
                <a:solidFill>
                  <a:srgbClr val="0000CC"/>
                </a:solidFill>
              </a:rPr>
              <a:t>Strengthen pass-gate FET</a:t>
            </a:r>
          </a:p>
          <a:p>
            <a:pPr lvl="1" eaLnBrk="1" hangingPunct="1"/>
            <a:endParaRPr lang="en-US" dirty="0" smtClean="0">
              <a:solidFill>
                <a:srgbClr val="0000CC"/>
              </a:solidFill>
            </a:endParaRPr>
          </a:p>
          <a:p>
            <a:pPr eaLnBrk="1" hangingPunct="1"/>
            <a:r>
              <a:rPr lang="en-US" dirty="0" smtClean="0">
                <a:solidFill>
                  <a:srgbClr val="0000CC"/>
                </a:solidFill>
              </a:rPr>
              <a:t>Knobs</a:t>
            </a:r>
          </a:p>
          <a:p>
            <a:pPr lvl="1" eaLnBrk="1" hangingPunct="1"/>
            <a:r>
              <a:rPr lang="en-US" dirty="0" smtClean="0">
                <a:solidFill>
                  <a:srgbClr val="0000CC"/>
                </a:solidFill>
              </a:rPr>
              <a:t>Size pass-gate to pull-up ratio (not efficient)</a:t>
            </a:r>
          </a:p>
          <a:p>
            <a:pPr lvl="1"/>
            <a:r>
              <a:rPr lang="en-US" dirty="0" smtClean="0">
                <a:solidFill>
                  <a:srgbClr val="0000CC"/>
                </a:solidFill>
              </a:rPr>
              <a:t>Collapse V</a:t>
            </a:r>
            <a:r>
              <a:rPr lang="en-US" baseline="-25000" dirty="0" smtClean="0">
                <a:solidFill>
                  <a:srgbClr val="0000CC"/>
                </a:solidFill>
              </a:rPr>
              <a:t>DD </a:t>
            </a:r>
            <a:r>
              <a:rPr lang="en-US" dirty="0" smtClean="0">
                <a:solidFill>
                  <a:srgbClr val="0000CC"/>
                </a:solidFill>
              </a:rPr>
              <a:t>to weaken PFET</a:t>
            </a:r>
          </a:p>
          <a:p>
            <a:pPr lvl="1"/>
            <a:r>
              <a:rPr lang="en-US" dirty="0" smtClean="0">
                <a:solidFill>
                  <a:srgbClr val="0000CC"/>
                </a:solidFill>
              </a:rPr>
              <a:t>Boost WL V</a:t>
            </a:r>
            <a:r>
              <a:rPr lang="en-US" baseline="-25000" dirty="0" smtClean="0">
                <a:solidFill>
                  <a:srgbClr val="0000CC"/>
                </a:solidFill>
              </a:rPr>
              <a:t>DD</a:t>
            </a:r>
            <a:endParaRPr lang="en-US" dirty="0" smtClean="0">
              <a:solidFill>
                <a:srgbClr val="0000CC"/>
              </a:solidFill>
            </a:endParaRPr>
          </a:p>
          <a:p>
            <a:pPr lvl="2"/>
            <a:r>
              <a:rPr lang="en-US" dirty="0" smtClean="0">
                <a:solidFill>
                  <a:srgbClr val="0000CC"/>
                </a:solidFill>
              </a:rPr>
              <a:t>Cons: half selected cell stability</a:t>
            </a:r>
            <a:endParaRPr lang="en-US" baseline="-25000" dirty="0" smtClean="0">
              <a:solidFill>
                <a:srgbClr val="0000CC"/>
              </a:solidFill>
            </a:endParaRPr>
          </a:p>
          <a:p>
            <a:pPr lvl="1"/>
            <a:r>
              <a:rPr lang="en-US" dirty="0" smtClean="0">
                <a:solidFill>
                  <a:srgbClr val="0000CC"/>
                </a:solidFill>
              </a:rPr>
              <a:t>Reduce BLVSS</a:t>
            </a:r>
          </a:p>
          <a:p>
            <a:pPr lvl="2"/>
            <a:r>
              <a:rPr lang="en-US" dirty="0" smtClean="0">
                <a:solidFill>
                  <a:srgbClr val="0000CC"/>
                </a:solidFill>
              </a:rPr>
              <a:t>Cons: increased BL leakage</a:t>
            </a:r>
          </a:p>
          <a:p>
            <a:pPr lvl="2" eaLnBrk="1" hangingPunct="1">
              <a:buFont typeface="Wingdings" pitchFamily="2" charset="2"/>
              <a:buNone/>
            </a:pPr>
            <a:endParaRPr lang="en-US" dirty="0" smtClean="0">
              <a:solidFill>
                <a:srgbClr val="0000CC"/>
              </a:solidFill>
            </a:endParaRPr>
          </a:p>
        </p:txBody>
      </p:sp>
      <p:grpSp>
        <p:nvGrpSpPr>
          <p:cNvPr id="16" name="Group 58"/>
          <p:cNvGrpSpPr>
            <a:grpSpLocks/>
          </p:cNvGrpSpPr>
          <p:nvPr/>
        </p:nvGrpSpPr>
        <p:grpSpPr bwMode="auto">
          <a:xfrm>
            <a:off x="6128177" y="2737576"/>
            <a:ext cx="2283121" cy="1886977"/>
            <a:chOff x="1523" y="2917"/>
            <a:chExt cx="961" cy="779"/>
          </a:xfrm>
        </p:grpSpPr>
        <p:sp>
          <p:nvSpPr>
            <p:cNvPr id="17" name="Line 59"/>
            <p:cNvSpPr>
              <a:spLocks noChangeShapeType="1"/>
            </p:cNvSpPr>
            <p:nvPr/>
          </p:nvSpPr>
          <p:spPr bwMode="auto">
            <a:xfrm>
              <a:off x="1728" y="3648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Text Box 60"/>
            <p:cNvSpPr txBox="1">
              <a:spLocks noChangeArrowheads="1"/>
            </p:cNvSpPr>
            <p:nvPr/>
          </p:nvSpPr>
          <p:spPr bwMode="auto">
            <a:xfrm>
              <a:off x="1859" y="2917"/>
              <a:ext cx="562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1600" dirty="0" err="1" smtClean="0">
                  <a:latin typeface="Arial" pitchFamily="34" charset="0"/>
                </a:rPr>
                <a:t>RWL</a:t>
              </a:r>
              <a:r>
                <a:rPr lang="en-US" sz="1600" baseline="-25000" dirty="0" err="1" smtClean="0">
                  <a:latin typeface="Arial" pitchFamily="34" charset="0"/>
                </a:rPr>
                <a:t>on</a:t>
              </a:r>
              <a:r>
                <a:rPr lang="en-US" sz="1600" b="1" dirty="0" smtClean="0">
                  <a:solidFill>
                    <a:srgbClr val="FF0000"/>
                  </a:solidFill>
                  <a:latin typeface="Arial" pitchFamily="34" charset="0"/>
                </a:rPr>
                <a:t>&gt;VDD</a:t>
              </a:r>
              <a:endParaRPr lang="en-US" sz="1600" dirty="0">
                <a:solidFill>
                  <a:srgbClr val="FF0000"/>
                </a:solidFill>
                <a:latin typeface="Arial" pitchFamily="34" charset="0"/>
              </a:endParaRPr>
            </a:p>
          </p:txBody>
        </p:sp>
        <p:sp>
          <p:nvSpPr>
            <p:cNvPr id="19" name="Line 61"/>
            <p:cNvSpPr>
              <a:spLocks noChangeShapeType="1"/>
            </p:cNvSpPr>
            <p:nvPr/>
          </p:nvSpPr>
          <p:spPr bwMode="auto">
            <a:xfrm flipH="1">
              <a:off x="2283" y="3167"/>
              <a:ext cx="2" cy="26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Line 62"/>
            <p:cNvSpPr>
              <a:spLocks noChangeShapeType="1"/>
            </p:cNvSpPr>
            <p:nvPr/>
          </p:nvSpPr>
          <p:spPr bwMode="auto">
            <a:xfrm>
              <a:off x="2188" y="3308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21" name="Group 63"/>
            <p:cNvGrpSpPr>
              <a:grpSpLocks/>
            </p:cNvGrpSpPr>
            <p:nvPr/>
          </p:nvGrpSpPr>
          <p:grpSpPr bwMode="auto">
            <a:xfrm>
              <a:off x="1523" y="3312"/>
              <a:ext cx="253" cy="336"/>
              <a:chOff x="2723" y="2928"/>
              <a:chExt cx="253" cy="336"/>
            </a:xfrm>
          </p:grpSpPr>
          <p:sp>
            <p:nvSpPr>
              <p:cNvPr id="34" name="Line 64"/>
              <p:cNvSpPr>
                <a:spLocks noChangeShapeType="1"/>
              </p:cNvSpPr>
              <p:nvPr/>
            </p:nvSpPr>
            <p:spPr bwMode="auto">
              <a:xfrm>
                <a:off x="2832" y="3024"/>
                <a:ext cx="0" cy="144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" name="Line 65"/>
              <p:cNvSpPr>
                <a:spLocks noChangeShapeType="1"/>
              </p:cNvSpPr>
              <p:nvPr/>
            </p:nvSpPr>
            <p:spPr bwMode="auto">
              <a:xfrm>
                <a:off x="2880" y="3024"/>
                <a:ext cx="0" cy="144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" name="Line 66"/>
              <p:cNvSpPr>
                <a:spLocks noChangeShapeType="1"/>
              </p:cNvSpPr>
              <p:nvPr/>
            </p:nvSpPr>
            <p:spPr bwMode="auto">
              <a:xfrm>
                <a:off x="2880" y="3024"/>
                <a:ext cx="96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" name="Line 67"/>
              <p:cNvSpPr>
                <a:spLocks noChangeShapeType="1"/>
              </p:cNvSpPr>
              <p:nvPr/>
            </p:nvSpPr>
            <p:spPr bwMode="auto">
              <a:xfrm>
                <a:off x="2880" y="3168"/>
                <a:ext cx="96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" name="Line 68"/>
              <p:cNvSpPr>
                <a:spLocks noChangeShapeType="1"/>
              </p:cNvSpPr>
              <p:nvPr/>
            </p:nvSpPr>
            <p:spPr bwMode="auto">
              <a:xfrm>
                <a:off x="2976" y="3168"/>
                <a:ext cx="0" cy="9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" name="Line 69"/>
              <p:cNvSpPr>
                <a:spLocks noChangeShapeType="1"/>
              </p:cNvSpPr>
              <p:nvPr/>
            </p:nvSpPr>
            <p:spPr bwMode="auto">
              <a:xfrm>
                <a:off x="2976" y="2928"/>
                <a:ext cx="0" cy="9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" name="Line 70"/>
              <p:cNvSpPr>
                <a:spLocks noChangeShapeType="1"/>
              </p:cNvSpPr>
              <p:nvPr/>
            </p:nvSpPr>
            <p:spPr bwMode="auto">
              <a:xfrm flipH="1" flipV="1">
                <a:off x="2723" y="3096"/>
                <a:ext cx="109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2" name="Group 71"/>
            <p:cNvGrpSpPr>
              <a:grpSpLocks/>
            </p:cNvGrpSpPr>
            <p:nvPr/>
          </p:nvGrpSpPr>
          <p:grpSpPr bwMode="auto">
            <a:xfrm rot="5400000">
              <a:off x="1882" y="2964"/>
              <a:ext cx="250" cy="460"/>
              <a:chOff x="2732" y="2804"/>
              <a:chExt cx="250" cy="460"/>
            </a:xfrm>
          </p:grpSpPr>
          <p:sp>
            <p:nvSpPr>
              <p:cNvPr id="27" name="Line 72"/>
              <p:cNvSpPr>
                <a:spLocks noChangeShapeType="1"/>
              </p:cNvSpPr>
              <p:nvPr/>
            </p:nvSpPr>
            <p:spPr bwMode="auto">
              <a:xfrm>
                <a:off x="2832" y="2900"/>
                <a:ext cx="0" cy="144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" name="Line 73"/>
              <p:cNvSpPr>
                <a:spLocks noChangeShapeType="1"/>
              </p:cNvSpPr>
              <p:nvPr/>
            </p:nvSpPr>
            <p:spPr bwMode="auto">
              <a:xfrm>
                <a:off x="2876" y="2900"/>
                <a:ext cx="0" cy="144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" name="Line 74"/>
              <p:cNvSpPr>
                <a:spLocks noChangeShapeType="1"/>
              </p:cNvSpPr>
              <p:nvPr/>
            </p:nvSpPr>
            <p:spPr bwMode="auto">
              <a:xfrm>
                <a:off x="2876" y="2900"/>
                <a:ext cx="96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" name="Line 75"/>
              <p:cNvSpPr>
                <a:spLocks noChangeShapeType="1"/>
              </p:cNvSpPr>
              <p:nvPr/>
            </p:nvSpPr>
            <p:spPr bwMode="auto">
              <a:xfrm flipV="1">
                <a:off x="2875" y="3042"/>
                <a:ext cx="107" cy="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" name="Line 76"/>
              <p:cNvSpPr>
                <a:spLocks noChangeShapeType="1"/>
              </p:cNvSpPr>
              <p:nvPr/>
            </p:nvSpPr>
            <p:spPr bwMode="auto">
              <a:xfrm flipH="1">
                <a:off x="2976" y="3043"/>
                <a:ext cx="3" cy="221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" name="Line 77"/>
              <p:cNvSpPr>
                <a:spLocks noChangeShapeType="1"/>
              </p:cNvSpPr>
              <p:nvPr/>
            </p:nvSpPr>
            <p:spPr bwMode="auto">
              <a:xfrm>
                <a:off x="2972" y="2804"/>
                <a:ext cx="0" cy="9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" name="Line 78"/>
              <p:cNvSpPr>
                <a:spLocks noChangeShapeType="1"/>
              </p:cNvSpPr>
              <p:nvPr/>
            </p:nvSpPr>
            <p:spPr bwMode="auto">
              <a:xfrm flipH="1">
                <a:off x="2732" y="2972"/>
                <a:ext cx="96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4" name="Text Box 80"/>
            <p:cNvSpPr txBox="1">
              <a:spLocks noChangeArrowheads="1"/>
            </p:cNvSpPr>
            <p:nvPr/>
          </p:nvSpPr>
          <p:spPr bwMode="auto">
            <a:xfrm>
              <a:off x="2071" y="3422"/>
              <a:ext cx="413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dirty="0" smtClean="0">
                  <a:latin typeface="Arial" pitchFamily="34" charset="0"/>
                </a:rPr>
                <a:t>BL</a:t>
              </a:r>
              <a:r>
                <a:rPr lang="en-US" sz="1600" b="1" dirty="0" smtClean="0">
                  <a:solidFill>
                    <a:srgbClr val="FF0000"/>
                  </a:solidFill>
                  <a:latin typeface="Arial" pitchFamily="34" charset="0"/>
                </a:rPr>
                <a:t>&lt;VSS</a:t>
              </a:r>
              <a:endParaRPr lang="en-US" sz="1600" dirty="0">
                <a:latin typeface="Arial" pitchFamily="34" charset="0"/>
              </a:endParaRPr>
            </a:p>
          </p:txBody>
        </p:sp>
        <p:sp>
          <p:nvSpPr>
            <p:cNvPr id="25" name="Line 81"/>
            <p:cNvSpPr>
              <a:spLocks noChangeShapeType="1"/>
            </p:cNvSpPr>
            <p:nvPr/>
          </p:nvSpPr>
          <p:spPr bwMode="auto">
            <a:xfrm>
              <a:off x="1728" y="3648"/>
              <a:ext cx="48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Line 82"/>
            <p:cNvSpPr>
              <a:spLocks noChangeShapeType="1"/>
            </p:cNvSpPr>
            <p:nvPr/>
          </p:nvSpPr>
          <p:spPr bwMode="auto">
            <a:xfrm flipH="1">
              <a:off x="1776" y="3648"/>
              <a:ext cx="48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1" name="Line 65"/>
          <p:cNvSpPr>
            <a:spLocks noChangeShapeType="1"/>
          </p:cNvSpPr>
          <p:nvPr/>
        </p:nvSpPr>
        <p:spPr bwMode="auto">
          <a:xfrm>
            <a:off x="6501173" y="3112539"/>
            <a:ext cx="0" cy="3488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" name="Line 66"/>
          <p:cNvSpPr>
            <a:spLocks noChangeShapeType="1"/>
          </p:cNvSpPr>
          <p:nvPr/>
        </p:nvSpPr>
        <p:spPr bwMode="auto">
          <a:xfrm>
            <a:off x="6501173" y="3112539"/>
            <a:ext cx="228074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" name="Line 67"/>
          <p:cNvSpPr>
            <a:spLocks noChangeShapeType="1"/>
          </p:cNvSpPr>
          <p:nvPr/>
        </p:nvSpPr>
        <p:spPr bwMode="auto">
          <a:xfrm>
            <a:off x="6501173" y="3461352"/>
            <a:ext cx="228074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4" name="Line 68"/>
          <p:cNvSpPr>
            <a:spLocks noChangeShapeType="1"/>
          </p:cNvSpPr>
          <p:nvPr/>
        </p:nvSpPr>
        <p:spPr bwMode="auto">
          <a:xfrm>
            <a:off x="6729247" y="3461352"/>
            <a:ext cx="0" cy="232541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5" name="Line 69"/>
          <p:cNvSpPr>
            <a:spLocks noChangeShapeType="1"/>
          </p:cNvSpPr>
          <p:nvPr/>
        </p:nvSpPr>
        <p:spPr bwMode="auto">
          <a:xfrm>
            <a:off x="6729247" y="2879998"/>
            <a:ext cx="0" cy="232541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" name="Line 70"/>
          <p:cNvSpPr>
            <a:spLocks noChangeShapeType="1"/>
          </p:cNvSpPr>
          <p:nvPr/>
        </p:nvSpPr>
        <p:spPr bwMode="auto">
          <a:xfrm flipH="1" flipV="1">
            <a:off x="6129338" y="3295650"/>
            <a:ext cx="138734" cy="821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" name="Oval 47"/>
          <p:cNvSpPr/>
          <p:nvPr/>
        </p:nvSpPr>
        <p:spPr>
          <a:xfrm>
            <a:off x="6262688" y="3219450"/>
            <a:ext cx="133350" cy="138113"/>
          </a:xfrm>
          <a:prstGeom prst="ellipse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Line 68"/>
          <p:cNvSpPr>
            <a:spLocks noChangeShapeType="1"/>
          </p:cNvSpPr>
          <p:nvPr/>
        </p:nvSpPr>
        <p:spPr bwMode="auto">
          <a:xfrm>
            <a:off x="6395872" y="3104165"/>
            <a:ext cx="166" cy="36293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" name="Line 68"/>
          <p:cNvSpPr>
            <a:spLocks noChangeShapeType="1"/>
          </p:cNvSpPr>
          <p:nvPr/>
        </p:nvSpPr>
        <p:spPr bwMode="auto">
          <a:xfrm>
            <a:off x="6124408" y="3285139"/>
            <a:ext cx="4929" cy="815374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" name="Line 72"/>
          <p:cNvSpPr>
            <a:spLocks noChangeShapeType="1"/>
          </p:cNvSpPr>
          <p:nvPr/>
        </p:nvSpPr>
        <p:spPr bwMode="auto">
          <a:xfrm rot="5400000">
            <a:off x="6736867" y="2707792"/>
            <a:ext cx="0" cy="3421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" name="Text Box 80"/>
          <p:cNvSpPr txBox="1">
            <a:spLocks noChangeArrowheads="1"/>
          </p:cNvSpPr>
          <p:nvPr/>
        </p:nvSpPr>
        <p:spPr bwMode="auto">
          <a:xfrm>
            <a:off x="7219951" y="3484999"/>
            <a:ext cx="41909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dirty="0" smtClean="0">
                <a:latin typeface="Arial" pitchFamily="34" charset="0"/>
              </a:rPr>
              <a:t>PG</a:t>
            </a:r>
            <a:endParaRPr lang="en-US" sz="1200" dirty="0">
              <a:latin typeface="Arial" pitchFamily="34" charset="0"/>
            </a:endParaRPr>
          </a:p>
        </p:txBody>
      </p:sp>
      <p:sp>
        <p:nvSpPr>
          <p:cNvPr id="54" name="Text Box 80"/>
          <p:cNvSpPr txBox="1">
            <a:spLocks noChangeArrowheads="1"/>
          </p:cNvSpPr>
          <p:nvPr/>
        </p:nvSpPr>
        <p:spPr bwMode="auto">
          <a:xfrm>
            <a:off x="6515101" y="3137337"/>
            <a:ext cx="41909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dirty="0" smtClean="0">
                <a:latin typeface="Arial" pitchFamily="34" charset="0"/>
              </a:rPr>
              <a:t>PU</a:t>
            </a:r>
            <a:endParaRPr lang="en-US" sz="1200" dirty="0">
              <a:latin typeface="Arial" pitchFamily="34" charset="0"/>
            </a:endParaRPr>
          </a:p>
        </p:txBody>
      </p:sp>
      <p:sp>
        <p:nvSpPr>
          <p:cNvPr id="55" name="Text Box 80"/>
          <p:cNvSpPr txBox="1">
            <a:spLocks noChangeArrowheads="1"/>
          </p:cNvSpPr>
          <p:nvPr/>
        </p:nvSpPr>
        <p:spPr bwMode="auto">
          <a:xfrm>
            <a:off x="6529388" y="3961249"/>
            <a:ext cx="41909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dirty="0" smtClean="0">
                <a:latin typeface="Arial" pitchFamily="34" charset="0"/>
              </a:rPr>
              <a:t>PD</a:t>
            </a:r>
            <a:endParaRPr lang="en-US" sz="1200" dirty="0">
              <a:latin typeface="Arial" pitchFamily="34" charset="0"/>
            </a:endParaRPr>
          </a:p>
        </p:txBody>
      </p:sp>
      <p:sp>
        <p:nvSpPr>
          <p:cNvPr id="56" name="Text Box 60"/>
          <p:cNvSpPr txBox="1">
            <a:spLocks noChangeArrowheads="1"/>
          </p:cNvSpPr>
          <p:nvPr/>
        </p:nvSpPr>
        <p:spPr bwMode="auto">
          <a:xfrm>
            <a:off x="6088380" y="4841556"/>
            <a:ext cx="264414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dirty="0" smtClean="0"/>
              <a:t>VGS</a:t>
            </a:r>
            <a:r>
              <a:rPr lang="en-US" sz="3600" baseline="-25000" dirty="0" smtClean="0"/>
              <a:t>PG</a:t>
            </a:r>
            <a:r>
              <a:rPr lang="en-US" sz="3600" dirty="0" smtClean="0"/>
              <a:t>&gt;</a:t>
            </a:r>
            <a:r>
              <a:rPr lang="en-US" sz="3600" dirty="0" smtClean="0">
                <a:solidFill>
                  <a:srgbClr val="FF0000"/>
                </a:solidFill>
              </a:rPr>
              <a:t>VDD</a:t>
            </a:r>
            <a:endParaRPr lang="en-US" sz="3600" dirty="0">
              <a:solidFill>
                <a:srgbClr val="FF0000"/>
              </a:solidFill>
              <a:latin typeface="Arial" pitchFamily="34" charset="0"/>
            </a:endParaRPr>
          </a:p>
        </p:txBody>
      </p:sp>
      <p:sp>
        <p:nvSpPr>
          <p:cNvPr id="47" name="Slide Number Placeholder 4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3" name="TextBox 52"/>
          <p:cNvSpPr txBox="1"/>
          <p:nvPr/>
        </p:nvSpPr>
        <p:spPr>
          <a:xfrm>
            <a:off x="6353505" y="3515711"/>
            <a:ext cx="5990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‘1’</a:t>
            </a:r>
            <a:endParaRPr lang="en-US" dirty="0"/>
          </a:p>
        </p:txBody>
      </p:sp>
      <p:sp>
        <p:nvSpPr>
          <p:cNvPr id="57" name="TextBox 56"/>
          <p:cNvSpPr txBox="1"/>
          <p:nvPr/>
        </p:nvSpPr>
        <p:spPr>
          <a:xfrm>
            <a:off x="7893270" y="3447393"/>
            <a:ext cx="5990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‘0’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2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Improve Read Access/Stability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336675"/>
            <a:ext cx="7627938" cy="1912938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800" dirty="0" smtClean="0">
                <a:solidFill>
                  <a:srgbClr val="0000CC"/>
                </a:solidFill>
              </a:rPr>
              <a:t>Keys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>
                <a:solidFill>
                  <a:srgbClr val="0000CC"/>
                </a:solidFill>
              </a:rPr>
              <a:t>Increase I</a:t>
            </a:r>
            <a:r>
              <a:rPr lang="en-US" sz="2400" baseline="-25000" dirty="0" smtClean="0">
                <a:solidFill>
                  <a:srgbClr val="0000CC"/>
                </a:solidFill>
              </a:rPr>
              <a:t>on</a:t>
            </a:r>
            <a:endParaRPr lang="en-US" sz="2400" dirty="0" smtClean="0">
              <a:solidFill>
                <a:srgbClr val="0000CC"/>
              </a:solidFill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>
                <a:solidFill>
                  <a:srgbClr val="0000CC"/>
                </a:solidFill>
              </a:rPr>
              <a:t>Reduce </a:t>
            </a:r>
            <a:r>
              <a:rPr lang="en-US" sz="2400" dirty="0" err="1" smtClean="0">
                <a:solidFill>
                  <a:srgbClr val="0000CC"/>
                </a:solidFill>
              </a:rPr>
              <a:t>I</a:t>
            </a:r>
            <a:r>
              <a:rPr lang="en-US" sz="2400" baseline="-25000" dirty="0" err="1" smtClean="0">
                <a:solidFill>
                  <a:srgbClr val="0000CC"/>
                </a:solidFill>
              </a:rPr>
              <a:t>off</a:t>
            </a:r>
            <a:r>
              <a:rPr lang="en-US" sz="2400" dirty="0" smtClean="0">
                <a:solidFill>
                  <a:srgbClr val="0000CC"/>
                </a:solidFill>
              </a:rPr>
              <a:t> (BL leakage current in unaccessed cells)</a:t>
            </a:r>
          </a:p>
          <a:p>
            <a:pPr lvl="1" eaLnBrk="1" hangingPunct="1">
              <a:lnSpc>
                <a:spcPct val="90000"/>
              </a:lnSpc>
            </a:pPr>
            <a:endParaRPr lang="en-US" sz="2400" dirty="0" smtClean="0">
              <a:solidFill>
                <a:srgbClr val="0000CC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US" sz="2800" dirty="0" smtClean="0">
                <a:solidFill>
                  <a:srgbClr val="0000CC"/>
                </a:solidFill>
              </a:rPr>
              <a:t>Knobs </a:t>
            </a:r>
          </a:p>
          <a:p>
            <a:pPr lvl="2" eaLnBrk="1" hangingPunct="1">
              <a:lnSpc>
                <a:spcPct val="90000"/>
              </a:lnSpc>
            </a:pPr>
            <a:endParaRPr lang="en-US" sz="2400" dirty="0" smtClean="0">
              <a:solidFill>
                <a:srgbClr val="0000CC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en-US" sz="2800" dirty="0" smtClean="0">
              <a:solidFill>
                <a:srgbClr val="0000CC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en-US" sz="2800" dirty="0" smtClean="0">
              <a:solidFill>
                <a:srgbClr val="0000CC"/>
              </a:solidFill>
            </a:endParaRPr>
          </a:p>
        </p:txBody>
      </p:sp>
      <p:sp>
        <p:nvSpPr>
          <p:cNvPr id="30725" name="Text Box 56"/>
          <p:cNvSpPr txBox="1">
            <a:spLocks noChangeArrowheads="1"/>
          </p:cNvSpPr>
          <p:nvPr/>
        </p:nvSpPr>
        <p:spPr bwMode="auto">
          <a:xfrm>
            <a:off x="5463540" y="5349240"/>
            <a:ext cx="16764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b="1" i="1" dirty="0">
                <a:latin typeface="Arial" pitchFamily="34" charset="0"/>
              </a:rPr>
              <a:t>C</a:t>
            </a:r>
            <a:r>
              <a:rPr lang="en-US" i="1" dirty="0">
                <a:latin typeface="Arial" pitchFamily="34" charset="0"/>
              </a:rPr>
              <a:t>.</a:t>
            </a:r>
            <a:r>
              <a:rPr lang="en-US" dirty="0">
                <a:latin typeface="Arial" pitchFamily="34" charset="0"/>
              </a:rPr>
              <a:t> boosted </a:t>
            </a:r>
            <a:r>
              <a:rPr lang="en-US" dirty="0" smtClean="0">
                <a:latin typeface="Arial" pitchFamily="34" charset="0"/>
              </a:rPr>
              <a:t>bitcell voltage</a:t>
            </a:r>
            <a:endParaRPr lang="en-US" dirty="0">
              <a:latin typeface="Arial" pitchFamily="34" charset="0"/>
            </a:endParaRPr>
          </a:p>
        </p:txBody>
      </p:sp>
      <p:sp>
        <p:nvSpPr>
          <p:cNvPr id="30726" name="Text Box 57"/>
          <p:cNvSpPr txBox="1">
            <a:spLocks noChangeArrowheads="1"/>
          </p:cNvSpPr>
          <p:nvPr/>
        </p:nvSpPr>
        <p:spPr bwMode="auto">
          <a:xfrm>
            <a:off x="7216140" y="5394960"/>
            <a:ext cx="192786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b="1" i="1" dirty="0">
                <a:latin typeface="Arial" pitchFamily="34" charset="0"/>
              </a:rPr>
              <a:t>D</a:t>
            </a:r>
            <a:r>
              <a:rPr lang="en-US" i="1" dirty="0">
                <a:latin typeface="Arial" pitchFamily="34" charset="0"/>
              </a:rPr>
              <a:t>.</a:t>
            </a:r>
            <a:r>
              <a:rPr lang="en-US" dirty="0">
                <a:latin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</a:rPr>
              <a:t>negative bitcell VSS</a:t>
            </a:r>
            <a:endParaRPr lang="en-US" dirty="0">
              <a:latin typeface="Arial" pitchFamily="34" charset="0"/>
            </a:endParaRPr>
          </a:p>
        </p:txBody>
      </p:sp>
      <p:grpSp>
        <p:nvGrpSpPr>
          <p:cNvPr id="8" name="Group 58"/>
          <p:cNvGrpSpPr>
            <a:grpSpLocks/>
          </p:cNvGrpSpPr>
          <p:nvPr/>
        </p:nvGrpSpPr>
        <p:grpSpPr bwMode="auto">
          <a:xfrm>
            <a:off x="3162300" y="3611880"/>
            <a:ext cx="1905000" cy="1524000"/>
            <a:chOff x="1296" y="2736"/>
            <a:chExt cx="1200" cy="960"/>
          </a:xfrm>
        </p:grpSpPr>
        <p:sp>
          <p:nvSpPr>
            <p:cNvPr id="30803" name="Line 59"/>
            <p:cNvSpPr>
              <a:spLocks noChangeShapeType="1"/>
            </p:cNvSpPr>
            <p:nvPr/>
          </p:nvSpPr>
          <p:spPr bwMode="auto">
            <a:xfrm>
              <a:off x="1728" y="3648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804" name="Text Box 60"/>
            <p:cNvSpPr txBox="1">
              <a:spLocks noChangeArrowheads="1"/>
            </p:cNvSpPr>
            <p:nvPr/>
          </p:nvSpPr>
          <p:spPr bwMode="auto">
            <a:xfrm>
              <a:off x="1440" y="2908"/>
              <a:ext cx="768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1600" dirty="0" err="1">
                  <a:latin typeface="Arial" pitchFamily="34" charset="0"/>
                </a:rPr>
                <a:t>RWL</a:t>
              </a:r>
              <a:r>
                <a:rPr lang="en-US" sz="1600" baseline="-25000" dirty="0" err="1">
                  <a:latin typeface="Arial" pitchFamily="34" charset="0"/>
                </a:rPr>
                <a:t>off</a:t>
              </a:r>
              <a:r>
                <a:rPr lang="en-US" sz="1600" b="1" dirty="0">
                  <a:solidFill>
                    <a:srgbClr val="FF0000"/>
                  </a:solidFill>
                  <a:latin typeface="Arial" pitchFamily="34" charset="0"/>
                </a:rPr>
                <a:t>&lt;</a:t>
              </a:r>
              <a:r>
                <a:rPr lang="en-US" sz="1600" dirty="0">
                  <a:solidFill>
                    <a:srgbClr val="FF0000"/>
                  </a:solidFill>
                  <a:latin typeface="Arial" pitchFamily="34" charset="0"/>
                </a:rPr>
                <a:t>0</a:t>
              </a:r>
            </a:p>
          </p:txBody>
        </p:sp>
        <p:sp>
          <p:nvSpPr>
            <p:cNvPr id="30805" name="Line 61"/>
            <p:cNvSpPr>
              <a:spLocks noChangeShapeType="1"/>
            </p:cNvSpPr>
            <p:nvPr/>
          </p:nvSpPr>
          <p:spPr bwMode="auto">
            <a:xfrm>
              <a:off x="2160" y="2880"/>
              <a:ext cx="0" cy="72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806" name="Line 62"/>
            <p:cNvSpPr>
              <a:spLocks noChangeShapeType="1"/>
            </p:cNvSpPr>
            <p:nvPr/>
          </p:nvSpPr>
          <p:spPr bwMode="auto">
            <a:xfrm>
              <a:off x="2064" y="3312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9" name="Group 63"/>
            <p:cNvGrpSpPr>
              <a:grpSpLocks/>
            </p:cNvGrpSpPr>
            <p:nvPr/>
          </p:nvGrpSpPr>
          <p:grpSpPr bwMode="auto">
            <a:xfrm>
              <a:off x="1536" y="3312"/>
              <a:ext cx="240" cy="336"/>
              <a:chOff x="2736" y="2928"/>
              <a:chExt cx="240" cy="336"/>
            </a:xfrm>
          </p:grpSpPr>
          <p:sp>
            <p:nvSpPr>
              <p:cNvPr id="30820" name="Line 64"/>
              <p:cNvSpPr>
                <a:spLocks noChangeShapeType="1"/>
              </p:cNvSpPr>
              <p:nvPr/>
            </p:nvSpPr>
            <p:spPr bwMode="auto">
              <a:xfrm>
                <a:off x="2832" y="3024"/>
                <a:ext cx="0" cy="144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821" name="Line 65"/>
              <p:cNvSpPr>
                <a:spLocks noChangeShapeType="1"/>
              </p:cNvSpPr>
              <p:nvPr/>
            </p:nvSpPr>
            <p:spPr bwMode="auto">
              <a:xfrm>
                <a:off x="2880" y="3024"/>
                <a:ext cx="0" cy="144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822" name="Line 66"/>
              <p:cNvSpPr>
                <a:spLocks noChangeShapeType="1"/>
              </p:cNvSpPr>
              <p:nvPr/>
            </p:nvSpPr>
            <p:spPr bwMode="auto">
              <a:xfrm>
                <a:off x="2880" y="3024"/>
                <a:ext cx="96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823" name="Line 67"/>
              <p:cNvSpPr>
                <a:spLocks noChangeShapeType="1"/>
              </p:cNvSpPr>
              <p:nvPr/>
            </p:nvSpPr>
            <p:spPr bwMode="auto">
              <a:xfrm>
                <a:off x="2880" y="3168"/>
                <a:ext cx="96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824" name="Line 68"/>
              <p:cNvSpPr>
                <a:spLocks noChangeShapeType="1"/>
              </p:cNvSpPr>
              <p:nvPr/>
            </p:nvSpPr>
            <p:spPr bwMode="auto">
              <a:xfrm>
                <a:off x="2976" y="3168"/>
                <a:ext cx="0" cy="9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825" name="Line 69"/>
              <p:cNvSpPr>
                <a:spLocks noChangeShapeType="1"/>
              </p:cNvSpPr>
              <p:nvPr/>
            </p:nvSpPr>
            <p:spPr bwMode="auto">
              <a:xfrm>
                <a:off x="2976" y="2928"/>
                <a:ext cx="0" cy="9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826" name="Line 70"/>
              <p:cNvSpPr>
                <a:spLocks noChangeShapeType="1"/>
              </p:cNvSpPr>
              <p:nvPr/>
            </p:nvSpPr>
            <p:spPr bwMode="auto">
              <a:xfrm flipH="1">
                <a:off x="2736" y="3096"/>
                <a:ext cx="96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0" name="Group 71"/>
            <p:cNvGrpSpPr>
              <a:grpSpLocks/>
            </p:cNvGrpSpPr>
            <p:nvPr/>
          </p:nvGrpSpPr>
          <p:grpSpPr bwMode="auto">
            <a:xfrm rot="5400000">
              <a:off x="1824" y="3024"/>
              <a:ext cx="240" cy="336"/>
              <a:chOff x="2736" y="2928"/>
              <a:chExt cx="240" cy="336"/>
            </a:xfrm>
          </p:grpSpPr>
          <p:sp>
            <p:nvSpPr>
              <p:cNvPr id="30813" name="Line 72"/>
              <p:cNvSpPr>
                <a:spLocks noChangeShapeType="1"/>
              </p:cNvSpPr>
              <p:nvPr/>
            </p:nvSpPr>
            <p:spPr bwMode="auto">
              <a:xfrm>
                <a:off x="2832" y="3024"/>
                <a:ext cx="0" cy="144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814" name="Line 73"/>
              <p:cNvSpPr>
                <a:spLocks noChangeShapeType="1"/>
              </p:cNvSpPr>
              <p:nvPr/>
            </p:nvSpPr>
            <p:spPr bwMode="auto">
              <a:xfrm>
                <a:off x="2880" y="3024"/>
                <a:ext cx="0" cy="144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815" name="Line 74"/>
              <p:cNvSpPr>
                <a:spLocks noChangeShapeType="1"/>
              </p:cNvSpPr>
              <p:nvPr/>
            </p:nvSpPr>
            <p:spPr bwMode="auto">
              <a:xfrm>
                <a:off x="2880" y="3024"/>
                <a:ext cx="96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816" name="Line 75"/>
              <p:cNvSpPr>
                <a:spLocks noChangeShapeType="1"/>
              </p:cNvSpPr>
              <p:nvPr/>
            </p:nvSpPr>
            <p:spPr bwMode="auto">
              <a:xfrm>
                <a:off x="2880" y="3168"/>
                <a:ext cx="96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817" name="Line 76"/>
              <p:cNvSpPr>
                <a:spLocks noChangeShapeType="1"/>
              </p:cNvSpPr>
              <p:nvPr/>
            </p:nvSpPr>
            <p:spPr bwMode="auto">
              <a:xfrm>
                <a:off x="2976" y="3168"/>
                <a:ext cx="0" cy="9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818" name="Line 77"/>
              <p:cNvSpPr>
                <a:spLocks noChangeShapeType="1"/>
              </p:cNvSpPr>
              <p:nvPr/>
            </p:nvSpPr>
            <p:spPr bwMode="auto">
              <a:xfrm>
                <a:off x="2976" y="2928"/>
                <a:ext cx="0" cy="9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819" name="Line 78"/>
              <p:cNvSpPr>
                <a:spLocks noChangeShapeType="1"/>
              </p:cNvSpPr>
              <p:nvPr/>
            </p:nvSpPr>
            <p:spPr bwMode="auto">
              <a:xfrm flipH="1">
                <a:off x="2736" y="3096"/>
                <a:ext cx="96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0809" name="Text Box 79"/>
            <p:cNvSpPr txBox="1">
              <a:spLocks noChangeArrowheads="1"/>
            </p:cNvSpPr>
            <p:nvPr/>
          </p:nvSpPr>
          <p:spPr bwMode="auto">
            <a:xfrm>
              <a:off x="1296" y="3360"/>
              <a:ext cx="33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1600">
                  <a:latin typeface="Arial" pitchFamily="34" charset="0"/>
                </a:rPr>
                <a:t>QB</a:t>
              </a:r>
            </a:p>
          </p:txBody>
        </p:sp>
        <p:sp>
          <p:nvSpPr>
            <p:cNvPr id="30810" name="Text Box 80"/>
            <p:cNvSpPr txBox="1">
              <a:spLocks noChangeArrowheads="1"/>
            </p:cNvSpPr>
            <p:nvPr/>
          </p:nvSpPr>
          <p:spPr bwMode="auto">
            <a:xfrm>
              <a:off x="2016" y="2736"/>
              <a:ext cx="48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1600">
                  <a:latin typeface="Arial" pitchFamily="34" charset="0"/>
                </a:rPr>
                <a:t>RBL</a:t>
              </a:r>
            </a:p>
          </p:txBody>
        </p:sp>
        <p:sp>
          <p:nvSpPr>
            <p:cNvPr id="30811" name="Line 81"/>
            <p:cNvSpPr>
              <a:spLocks noChangeShapeType="1"/>
            </p:cNvSpPr>
            <p:nvPr/>
          </p:nvSpPr>
          <p:spPr bwMode="auto">
            <a:xfrm>
              <a:off x="1728" y="3648"/>
              <a:ext cx="48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812" name="Line 82"/>
            <p:cNvSpPr>
              <a:spLocks noChangeShapeType="1"/>
            </p:cNvSpPr>
            <p:nvPr/>
          </p:nvSpPr>
          <p:spPr bwMode="auto">
            <a:xfrm flipH="1">
              <a:off x="1776" y="3648"/>
              <a:ext cx="48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0728" name="Text Box 83"/>
          <p:cNvSpPr txBox="1">
            <a:spLocks noChangeArrowheads="1"/>
          </p:cNvSpPr>
          <p:nvPr/>
        </p:nvSpPr>
        <p:spPr bwMode="auto">
          <a:xfrm>
            <a:off x="3009900" y="5440680"/>
            <a:ext cx="2209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b="1" i="1" dirty="0">
                <a:latin typeface="Arial" pitchFamily="34" charset="0"/>
              </a:rPr>
              <a:t>B:</a:t>
            </a:r>
            <a:r>
              <a:rPr lang="en-US" dirty="0">
                <a:latin typeface="Arial" pitchFamily="34" charset="0"/>
              </a:rPr>
              <a:t> negative off-WL</a:t>
            </a:r>
          </a:p>
        </p:txBody>
      </p:sp>
      <p:sp>
        <p:nvSpPr>
          <p:cNvPr id="30729" name="Text Box 84"/>
          <p:cNvSpPr txBox="1">
            <a:spLocks noChangeArrowheads="1"/>
          </p:cNvSpPr>
          <p:nvPr/>
        </p:nvSpPr>
        <p:spPr bwMode="auto">
          <a:xfrm>
            <a:off x="830580" y="5455920"/>
            <a:ext cx="2057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b="1" i="1">
                <a:latin typeface="Arial" pitchFamily="34" charset="0"/>
              </a:rPr>
              <a:t>A:</a:t>
            </a:r>
            <a:r>
              <a:rPr lang="en-US">
                <a:latin typeface="Arial" pitchFamily="34" charset="0"/>
              </a:rPr>
              <a:t> boosted on-WL</a:t>
            </a:r>
          </a:p>
        </p:txBody>
      </p:sp>
      <p:grpSp>
        <p:nvGrpSpPr>
          <p:cNvPr id="17" name="Group 118"/>
          <p:cNvGrpSpPr>
            <a:grpSpLocks/>
          </p:cNvGrpSpPr>
          <p:nvPr/>
        </p:nvGrpSpPr>
        <p:grpSpPr bwMode="auto">
          <a:xfrm>
            <a:off x="4000500" y="4602480"/>
            <a:ext cx="609600" cy="381000"/>
            <a:chOff x="3312" y="2304"/>
            <a:chExt cx="384" cy="240"/>
          </a:xfrm>
        </p:grpSpPr>
        <p:sp>
          <p:nvSpPr>
            <p:cNvPr id="30770" name="Text Box 119"/>
            <p:cNvSpPr txBox="1">
              <a:spLocks noChangeArrowheads="1"/>
            </p:cNvSpPr>
            <p:nvPr/>
          </p:nvSpPr>
          <p:spPr bwMode="auto">
            <a:xfrm>
              <a:off x="3312" y="2304"/>
              <a:ext cx="38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b="1" dirty="0" err="1">
                  <a:solidFill>
                    <a:srgbClr val="FF0000"/>
                  </a:solidFill>
                  <a:latin typeface="Arial" pitchFamily="34" charset="0"/>
                </a:rPr>
                <a:t>I</a:t>
              </a:r>
              <a:r>
                <a:rPr lang="en-US" b="1" baseline="-25000" dirty="0" err="1">
                  <a:solidFill>
                    <a:srgbClr val="FF0000"/>
                  </a:solidFill>
                  <a:latin typeface="Arial" pitchFamily="34" charset="0"/>
                </a:rPr>
                <a:t>off</a:t>
              </a:r>
              <a:endParaRPr lang="en-US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771" name="Line 120"/>
            <p:cNvSpPr>
              <a:spLocks noChangeShapeType="1"/>
            </p:cNvSpPr>
            <p:nvPr/>
          </p:nvSpPr>
          <p:spPr bwMode="auto">
            <a:xfrm flipV="1">
              <a:off x="3600" y="2352"/>
              <a:ext cx="0" cy="19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8" name="Group 121"/>
          <p:cNvGrpSpPr>
            <a:grpSpLocks/>
          </p:cNvGrpSpPr>
          <p:nvPr/>
        </p:nvGrpSpPr>
        <p:grpSpPr bwMode="auto">
          <a:xfrm>
            <a:off x="982980" y="3550920"/>
            <a:ext cx="1905000" cy="1524000"/>
            <a:chOff x="144" y="2832"/>
            <a:chExt cx="1200" cy="960"/>
          </a:xfrm>
        </p:grpSpPr>
        <p:grpSp>
          <p:nvGrpSpPr>
            <p:cNvPr id="19" name="Group 122"/>
            <p:cNvGrpSpPr>
              <a:grpSpLocks/>
            </p:cNvGrpSpPr>
            <p:nvPr/>
          </p:nvGrpSpPr>
          <p:grpSpPr bwMode="auto">
            <a:xfrm>
              <a:off x="144" y="2832"/>
              <a:ext cx="1200" cy="960"/>
              <a:chOff x="144" y="2832"/>
              <a:chExt cx="1200" cy="960"/>
            </a:xfrm>
          </p:grpSpPr>
          <p:sp>
            <p:nvSpPr>
              <p:cNvPr id="30746" name="Line 123"/>
              <p:cNvSpPr>
                <a:spLocks noChangeShapeType="1"/>
              </p:cNvSpPr>
              <p:nvPr/>
            </p:nvSpPr>
            <p:spPr bwMode="auto">
              <a:xfrm>
                <a:off x="576" y="3744"/>
                <a:ext cx="96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747" name="Text Box 124"/>
              <p:cNvSpPr txBox="1">
                <a:spLocks noChangeArrowheads="1"/>
              </p:cNvSpPr>
              <p:nvPr/>
            </p:nvSpPr>
            <p:spPr bwMode="auto">
              <a:xfrm>
                <a:off x="192" y="3004"/>
                <a:ext cx="960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en-US" sz="1600" dirty="0" err="1">
                    <a:latin typeface="Arial" pitchFamily="34" charset="0"/>
                  </a:rPr>
                  <a:t>RWL</a:t>
                </a:r>
                <a:r>
                  <a:rPr lang="en-US" sz="1600" baseline="-25000" dirty="0" err="1">
                    <a:latin typeface="Arial" pitchFamily="34" charset="0"/>
                  </a:rPr>
                  <a:t>on</a:t>
                </a:r>
                <a:r>
                  <a:rPr lang="en-US" sz="1600" b="1" dirty="0">
                    <a:solidFill>
                      <a:srgbClr val="FF0000"/>
                    </a:solidFill>
                    <a:latin typeface="Arial" pitchFamily="34" charset="0"/>
                  </a:rPr>
                  <a:t>&gt;</a:t>
                </a:r>
                <a:r>
                  <a:rPr lang="en-US" sz="1600" dirty="0">
                    <a:solidFill>
                      <a:srgbClr val="FF0000"/>
                    </a:solidFill>
                    <a:latin typeface="Arial" pitchFamily="34" charset="0"/>
                  </a:rPr>
                  <a:t>VDD</a:t>
                </a:r>
              </a:p>
            </p:txBody>
          </p:sp>
          <p:sp>
            <p:nvSpPr>
              <p:cNvPr id="30748" name="Line 125"/>
              <p:cNvSpPr>
                <a:spLocks noChangeShapeType="1"/>
              </p:cNvSpPr>
              <p:nvPr/>
            </p:nvSpPr>
            <p:spPr bwMode="auto">
              <a:xfrm>
                <a:off x="1008" y="2976"/>
                <a:ext cx="0" cy="72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749" name="Line 126"/>
              <p:cNvSpPr>
                <a:spLocks noChangeShapeType="1"/>
              </p:cNvSpPr>
              <p:nvPr/>
            </p:nvSpPr>
            <p:spPr bwMode="auto">
              <a:xfrm>
                <a:off x="912" y="3408"/>
                <a:ext cx="96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20" name="Group 127"/>
              <p:cNvGrpSpPr>
                <a:grpSpLocks/>
              </p:cNvGrpSpPr>
              <p:nvPr/>
            </p:nvGrpSpPr>
            <p:grpSpPr bwMode="auto">
              <a:xfrm>
                <a:off x="384" y="3408"/>
                <a:ext cx="240" cy="336"/>
                <a:chOff x="2736" y="2928"/>
                <a:chExt cx="240" cy="336"/>
              </a:xfrm>
            </p:grpSpPr>
            <p:sp>
              <p:nvSpPr>
                <p:cNvPr id="30763" name="Line 128"/>
                <p:cNvSpPr>
                  <a:spLocks noChangeShapeType="1"/>
                </p:cNvSpPr>
                <p:nvPr/>
              </p:nvSpPr>
              <p:spPr bwMode="auto">
                <a:xfrm>
                  <a:off x="2832" y="3024"/>
                  <a:ext cx="0" cy="14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764" name="Line 129"/>
                <p:cNvSpPr>
                  <a:spLocks noChangeShapeType="1"/>
                </p:cNvSpPr>
                <p:nvPr/>
              </p:nvSpPr>
              <p:spPr bwMode="auto">
                <a:xfrm>
                  <a:off x="2880" y="3024"/>
                  <a:ext cx="0" cy="14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765" name="Line 130"/>
                <p:cNvSpPr>
                  <a:spLocks noChangeShapeType="1"/>
                </p:cNvSpPr>
                <p:nvPr/>
              </p:nvSpPr>
              <p:spPr bwMode="auto">
                <a:xfrm>
                  <a:off x="2880" y="3024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766" name="Line 131"/>
                <p:cNvSpPr>
                  <a:spLocks noChangeShapeType="1"/>
                </p:cNvSpPr>
                <p:nvPr/>
              </p:nvSpPr>
              <p:spPr bwMode="auto">
                <a:xfrm>
                  <a:off x="2880" y="3168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767" name="Line 132"/>
                <p:cNvSpPr>
                  <a:spLocks noChangeShapeType="1"/>
                </p:cNvSpPr>
                <p:nvPr/>
              </p:nvSpPr>
              <p:spPr bwMode="auto">
                <a:xfrm>
                  <a:off x="2976" y="3168"/>
                  <a:ext cx="0" cy="9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768" name="Line 133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0" cy="9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769" name="Line 134"/>
                <p:cNvSpPr>
                  <a:spLocks noChangeShapeType="1"/>
                </p:cNvSpPr>
                <p:nvPr/>
              </p:nvSpPr>
              <p:spPr bwMode="auto">
                <a:xfrm flipH="1">
                  <a:off x="2736" y="3096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1" name="Group 135"/>
              <p:cNvGrpSpPr>
                <a:grpSpLocks/>
              </p:cNvGrpSpPr>
              <p:nvPr/>
            </p:nvGrpSpPr>
            <p:grpSpPr bwMode="auto">
              <a:xfrm rot="5400000">
                <a:off x="672" y="3120"/>
                <a:ext cx="240" cy="336"/>
                <a:chOff x="2736" y="2928"/>
                <a:chExt cx="240" cy="336"/>
              </a:xfrm>
            </p:grpSpPr>
            <p:sp>
              <p:nvSpPr>
                <p:cNvPr id="30756" name="Line 136"/>
                <p:cNvSpPr>
                  <a:spLocks noChangeShapeType="1"/>
                </p:cNvSpPr>
                <p:nvPr/>
              </p:nvSpPr>
              <p:spPr bwMode="auto">
                <a:xfrm>
                  <a:off x="2832" y="3024"/>
                  <a:ext cx="0" cy="14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757" name="Line 137"/>
                <p:cNvSpPr>
                  <a:spLocks noChangeShapeType="1"/>
                </p:cNvSpPr>
                <p:nvPr/>
              </p:nvSpPr>
              <p:spPr bwMode="auto">
                <a:xfrm>
                  <a:off x="2880" y="3024"/>
                  <a:ext cx="0" cy="14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758" name="Line 138"/>
                <p:cNvSpPr>
                  <a:spLocks noChangeShapeType="1"/>
                </p:cNvSpPr>
                <p:nvPr/>
              </p:nvSpPr>
              <p:spPr bwMode="auto">
                <a:xfrm>
                  <a:off x="2880" y="3024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759" name="Line 139"/>
                <p:cNvSpPr>
                  <a:spLocks noChangeShapeType="1"/>
                </p:cNvSpPr>
                <p:nvPr/>
              </p:nvSpPr>
              <p:spPr bwMode="auto">
                <a:xfrm>
                  <a:off x="2880" y="3168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760" name="Line 140"/>
                <p:cNvSpPr>
                  <a:spLocks noChangeShapeType="1"/>
                </p:cNvSpPr>
                <p:nvPr/>
              </p:nvSpPr>
              <p:spPr bwMode="auto">
                <a:xfrm>
                  <a:off x="2976" y="3168"/>
                  <a:ext cx="0" cy="9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761" name="Line 141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0" cy="9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762" name="Line 142"/>
                <p:cNvSpPr>
                  <a:spLocks noChangeShapeType="1"/>
                </p:cNvSpPr>
                <p:nvPr/>
              </p:nvSpPr>
              <p:spPr bwMode="auto">
                <a:xfrm flipH="1">
                  <a:off x="2736" y="3096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30752" name="Text Box 143"/>
              <p:cNvSpPr txBox="1">
                <a:spLocks noChangeArrowheads="1"/>
              </p:cNvSpPr>
              <p:nvPr/>
            </p:nvSpPr>
            <p:spPr bwMode="auto">
              <a:xfrm>
                <a:off x="144" y="3456"/>
                <a:ext cx="33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en-US" sz="1600">
                    <a:latin typeface="Arial" pitchFamily="34" charset="0"/>
                  </a:rPr>
                  <a:t>QB</a:t>
                </a:r>
              </a:p>
            </p:txBody>
          </p:sp>
          <p:sp>
            <p:nvSpPr>
              <p:cNvPr id="30753" name="Text Box 144"/>
              <p:cNvSpPr txBox="1">
                <a:spLocks noChangeArrowheads="1"/>
              </p:cNvSpPr>
              <p:nvPr/>
            </p:nvSpPr>
            <p:spPr bwMode="auto">
              <a:xfrm>
                <a:off x="864" y="2832"/>
                <a:ext cx="480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en-US" sz="1600">
                    <a:latin typeface="Arial" pitchFamily="34" charset="0"/>
                  </a:rPr>
                  <a:t>RBL</a:t>
                </a:r>
              </a:p>
            </p:txBody>
          </p:sp>
          <p:sp>
            <p:nvSpPr>
              <p:cNvPr id="30754" name="Line 145"/>
              <p:cNvSpPr>
                <a:spLocks noChangeShapeType="1"/>
              </p:cNvSpPr>
              <p:nvPr/>
            </p:nvSpPr>
            <p:spPr bwMode="auto">
              <a:xfrm>
                <a:off x="576" y="3744"/>
                <a:ext cx="48" cy="4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755" name="Line 146"/>
              <p:cNvSpPr>
                <a:spLocks noChangeShapeType="1"/>
              </p:cNvSpPr>
              <p:nvPr/>
            </p:nvSpPr>
            <p:spPr bwMode="auto">
              <a:xfrm flipH="1">
                <a:off x="624" y="3744"/>
                <a:ext cx="48" cy="4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2" name="Group 147"/>
            <p:cNvGrpSpPr>
              <a:grpSpLocks/>
            </p:cNvGrpSpPr>
            <p:nvPr/>
          </p:nvGrpSpPr>
          <p:grpSpPr bwMode="auto">
            <a:xfrm>
              <a:off x="672" y="3504"/>
              <a:ext cx="336" cy="240"/>
              <a:chOff x="1056" y="3168"/>
              <a:chExt cx="336" cy="240"/>
            </a:xfrm>
          </p:grpSpPr>
          <p:sp>
            <p:nvSpPr>
              <p:cNvPr id="30744" name="Text Box 148"/>
              <p:cNvSpPr txBox="1">
                <a:spLocks noChangeArrowheads="1"/>
              </p:cNvSpPr>
              <p:nvPr/>
            </p:nvSpPr>
            <p:spPr bwMode="auto">
              <a:xfrm>
                <a:off x="1056" y="3168"/>
                <a:ext cx="336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en-US" b="1">
                    <a:solidFill>
                      <a:srgbClr val="FF0000"/>
                    </a:solidFill>
                    <a:latin typeface="Arial" pitchFamily="34" charset="0"/>
                  </a:rPr>
                  <a:t>I</a:t>
                </a:r>
                <a:r>
                  <a:rPr lang="en-US" b="1" baseline="-25000">
                    <a:solidFill>
                      <a:srgbClr val="FF0000"/>
                    </a:solidFill>
                    <a:latin typeface="Arial" pitchFamily="34" charset="0"/>
                  </a:rPr>
                  <a:t>on</a:t>
                </a:r>
                <a:endParaRPr lang="en-US" b="1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745" name="Line 149"/>
              <p:cNvSpPr>
                <a:spLocks noChangeShapeType="1"/>
              </p:cNvSpPr>
              <p:nvPr/>
            </p:nvSpPr>
            <p:spPr bwMode="auto">
              <a:xfrm flipV="1">
                <a:off x="1344" y="3216"/>
                <a:ext cx="0" cy="192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23" name="Group 150"/>
          <p:cNvGrpSpPr>
            <a:grpSpLocks/>
          </p:cNvGrpSpPr>
          <p:nvPr/>
        </p:nvGrpSpPr>
        <p:grpSpPr bwMode="auto">
          <a:xfrm rot="10800000" flipV="1">
            <a:off x="1821180" y="4084320"/>
            <a:ext cx="457200" cy="457200"/>
            <a:chOff x="4800" y="3120"/>
            <a:chExt cx="576" cy="392"/>
          </a:xfrm>
        </p:grpSpPr>
        <p:sp>
          <p:nvSpPr>
            <p:cNvPr id="30740" name="Line 151"/>
            <p:cNvSpPr>
              <a:spLocks noChangeShapeType="1"/>
            </p:cNvSpPr>
            <p:nvPr/>
          </p:nvSpPr>
          <p:spPr bwMode="auto">
            <a:xfrm>
              <a:off x="4800" y="3120"/>
              <a:ext cx="0" cy="392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41" name="Line 152"/>
            <p:cNvSpPr>
              <a:spLocks noChangeShapeType="1"/>
            </p:cNvSpPr>
            <p:nvPr/>
          </p:nvSpPr>
          <p:spPr bwMode="auto">
            <a:xfrm flipV="1">
              <a:off x="4800" y="3504"/>
              <a:ext cx="576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4" name="Group 153"/>
          <p:cNvGrpSpPr>
            <a:grpSpLocks/>
          </p:cNvGrpSpPr>
          <p:nvPr/>
        </p:nvGrpSpPr>
        <p:grpSpPr bwMode="auto">
          <a:xfrm rot="10800000" flipV="1">
            <a:off x="4000500" y="4145280"/>
            <a:ext cx="457200" cy="457200"/>
            <a:chOff x="4800" y="3120"/>
            <a:chExt cx="576" cy="392"/>
          </a:xfrm>
        </p:grpSpPr>
        <p:sp>
          <p:nvSpPr>
            <p:cNvPr id="30738" name="Line 154"/>
            <p:cNvSpPr>
              <a:spLocks noChangeShapeType="1"/>
            </p:cNvSpPr>
            <p:nvPr/>
          </p:nvSpPr>
          <p:spPr bwMode="auto">
            <a:xfrm>
              <a:off x="4800" y="3120"/>
              <a:ext cx="0" cy="392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39" name="Line 155"/>
            <p:cNvSpPr>
              <a:spLocks noChangeShapeType="1"/>
            </p:cNvSpPr>
            <p:nvPr/>
          </p:nvSpPr>
          <p:spPr bwMode="auto">
            <a:xfrm flipV="1">
              <a:off x="4800" y="3504"/>
              <a:ext cx="576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55539" y="2727961"/>
            <a:ext cx="3071241" cy="212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0" name="Text Box 57"/>
          <p:cNvSpPr txBox="1">
            <a:spLocks noChangeArrowheads="1"/>
          </p:cNvSpPr>
          <p:nvPr/>
        </p:nvSpPr>
        <p:spPr bwMode="auto">
          <a:xfrm>
            <a:off x="922020" y="6248400"/>
            <a:ext cx="790194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200" b="1" i="1" dirty="0" smtClean="0">
                <a:latin typeface="Arial" pitchFamily="34" charset="0"/>
              </a:rPr>
              <a:t>Note: while negative bitcell VSS results in only slight improvements in RSNM, it significantly reduces read delay due to the body effect strengthening both the pull-down and pass-gate transistors</a:t>
            </a:r>
            <a:endParaRPr lang="en-US" sz="1200" dirty="0">
              <a:latin typeface="Arial" pitchFamily="34" charset="0"/>
            </a:endParaRPr>
          </a:p>
        </p:txBody>
      </p:sp>
      <p:sp>
        <p:nvSpPr>
          <p:cNvPr id="161" name="Text Box 13"/>
          <p:cNvSpPr txBox="1">
            <a:spLocks noChangeArrowheads="1"/>
          </p:cNvSpPr>
          <p:nvPr/>
        </p:nvSpPr>
        <p:spPr bwMode="auto">
          <a:xfrm>
            <a:off x="6050280" y="4861034"/>
            <a:ext cx="225446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 smtClean="0">
                <a:latin typeface="Arial" pitchFamily="34" charset="0"/>
              </a:rPr>
              <a:t>[R. Mann, ISQED’10]</a:t>
            </a:r>
            <a:endParaRPr lang="en-US" sz="1600" dirty="0">
              <a:latin typeface="Arial" pitchFamily="34" charset="0"/>
            </a:endParaRPr>
          </a:p>
        </p:txBody>
      </p:sp>
      <p:sp>
        <p:nvSpPr>
          <p:cNvPr id="74" name="Slide Number Placeholder 7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Introduction of Sub-threshold Bitcell Topologies </a:t>
            </a:r>
            <a:endParaRPr lang="en-US" dirty="0" smtClean="0"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r>
              <a:rPr lang="en-US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Overview of </a:t>
            </a:r>
            <a:r>
              <a:rPr lang="en-US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Assist </a:t>
            </a:r>
            <a:r>
              <a:rPr lang="en-US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methods</a:t>
            </a:r>
          </a:p>
          <a:p>
            <a:r>
              <a:rPr lang="en-US" dirty="0" smtClean="0"/>
              <a:t>Introduction of Test </a:t>
            </a:r>
            <a:r>
              <a:rPr lang="en-US" dirty="0" smtClean="0"/>
              <a:t>Chip and Results </a:t>
            </a:r>
            <a:endParaRPr lang="en-US" dirty="0" smtClean="0"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r>
              <a:rPr lang="en-US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Conclusion</a:t>
            </a:r>
            <a:endParaRPr lang="en-US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180nm SOI Test Chip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Each array contains two 4Kb banks</a:t>
            </a:r>
          </a:p>
          <a:p>
            <a:r>
              <a:rPr lang="en-US" dirty="0" smtClean="0"/>
              <a:t>128 rows x 2-16 bit words</a:t>
            </a:r>
          </a:p>
          <a:p>
            <a:r>
              <a:rPr lang="en-US" dirty="0" smtClean="0"/>
              <a:t>6T &amp; 8T </a:t>
            </a:r>
            <a:r>
              <a:rPr lang="en-US" dirty="0" err="1" smtClean="0"/>
              <a:t>iso</a:t>
            </a:r>
            <a:r>
              <a:rPr lang="en-US" dirty="0" smtClean="0"/>
              <a:t>-area: 24 um</a:t>
            </a:r>
            <a:r>
              <a:rPr lang="en-US" baseline="30000" dirty="0" smtClean="0"/>
              <a:t>2</a:t>
            </a:r>
          </a:p>
          <a:p>
            <a:r>
              <a:rPr lang="en-US" dirty="0" smtClean="0"/>
              <a:t>ST &amp; Asymmetric ST </a:t>
            </a:r>
            <a:r>
              <a:rPr lang="en-US" dirty="0" err="1" smtClean="0"/>
              <a:t>iso</a:t>
            </a:r>
            <a:r>
              <a:rPr lang="en-US" dirty="0" smtClean="0"/>
              <a:t>-area: 32 um</a:t>
            </a:r>
            <a:r>
              <a:rPr lang="en-US" baseline="30000" dirty="0" smtClean="0"/>
              <a:t>2</a:t>
            </a:r>
          </a:p>
          <a:p>
            <a:pPr lvl="1"/>
            <a:r>
              <a:rPr lang="en-US" dirty="0" smtClean="0"/>
              <a:t>33 % area penalty vs. 6T</a:t>
            </a:r>
          </a:p>
          <a:p>
            <a:r>
              <a:rPr lang="en-US" dirty="0" smtClean="0"/>
              <a:t>Peripheral and bitcell array voltages controlled by separate supplies </a:t>
            </a:r>
          </a:p>
          <a:p>
            <a:r>
              <a:rPr lang="en-US" dirty="0" smtClean="0"/>
              <a:t>Fabricated on MITLL 180nm  FDSOI technology</a:t>
            </a:r>
          </a:p>
        </p:txBody>
      </p:sp>
      <p:graphicFrame>
        <p:nvGraphicFramePr>
          <p:cNvPr id="13" name="Object 8"/>
          <p:cNvGraphicFramePr>
            <a:graphicFrameLocks noChangeAspect="1"/>
          </p:cNvGraphicFramePr>
          <p:nvPr/>
        </p:nvGraphicFramePr>
        <p:xfrm>
          <a:off x="5211128" y="1293308"/>
          <a:ext cx="3629025" cy="4221668"/>
        </p:xfrm>
        <a:graphic>
          <a:graphicData uri="http://schemas.openxmlformats.org/presentationml/2006/ole">
            <p:oleObj spid="_x0000_s3076" name="Visio" r:id="rId3" imgW="1571713" imgH="2239934" progId="">
              <p:embed/>
            </p:oleObj>
          </a:graphicData>
        </a:graphic>
      </p:graphicFrame>
      <p:sp>
        <p:nvSpPr>
          <p:cNvPr id="14" name="Rectangle 13"/>
          <p:cNvSpPr/>
          <p:nvPr/>
        </p:nvSpPr>
        <p:spPr>
          <a:xfrm>
            <a:off x="5748338" y="3143250"/>
            <a:ext cx="1562100" cy="447676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5748338" y="2705100"/>
            <a:ext cx="1562100" cy="438150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748338" y="3586162"/>
            <a:ext cx="1562100" cy="514350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5753100" y="4095750"/>
            <a:ext cx="1562100" cy="514350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5986463" y="2771775"/>
            <a:ext cx="13239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r>
              <a:rPr lang="en-US" dirty="0" smtClean="0">
                <a:solidFill>
                  <a:schemeClr val="bg1"/>
                </a:solidFill>
              </a:rPr>
              <a:t>6T Array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6005513" y="3248025"/>
            <a:ext cx="1028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8T Array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038850" y="3700463"/>
            <a:ext cx="9382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10T </a:t>
            </a:r>
            <a:r>
              <a:rPr lang="en-US" dirty="0" err="1" smtClean="0">
                <a:solidFill>
                  <a:schemeClr val="bg1"/>
                </a:solidFill>
              </a:rPr>
              <a:t>STn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924550" y="4157663"/>
            <a:ext cx="12620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Assym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STn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3" name="Picture 5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0362" y="3610599"/>
            <a:ext cx="3004861" cy="2567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Retention Voltage (DRV)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1216152" y="1325880"/>
            <a:ext cx="3749548" cy="243332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Non-ideal yield</a:t>
            </a:r>
          </a:p>
          <a:p>
            <a:pPr lvl="1"/>
            <a:r>
              <a:rPr lang="en-US" dirty="0" smtClean="0"/>
              <a:t>First run of a new technology</a:t>
            </a:r>
          </a:p>
          <a:p>
            <a:pPr lvl="1"/>
            <a:r>
              <a:rPr lang="en-US" dirty="0" smtClean="0"/>
              <a:t>Full columns non-functional</a:t>
            </a:r>
          </a:p>
          <a:p>
            <a:pPr lvl="1"/>
            <a:r>
              <a:rPr lang="en-US" dirty="0" smtClean="0"/>
              <a:t>Random bit failures</a:t>
            </a:r>
          </a:p>
          <a:p>
            <a:r>
              <a:rPr lang="en-US" dirty="0" smtClean="0"/>
              <a:t>Large die to die variation</a:t>
            </a:r>
          </a:p>
          <a:p>
            <a:pPr lvl="1"/>
            <a:r>
              <a:rPr lang="en-US" dirty="0" smtClean="0"/>
              <a:t>On chip 2: 80% of bits retained their value down to 255 mV compared to only 16% on chip 1</a:t>
            </a:r>
          </a:p>
          <a:p>
            <a:r>
              <a:rPr lang="en-US" dirty="0" smtClean="0"/>
              <a:t>Overall 6T has marginally better DRV</a:t>
            </a:r>
          </a:p>
          <a:p>
            <a:pPr lvl="1"/>
            <a:endParaRPr lang="en-US" dirty="0"/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3558208" y="5623836"/>
            <a:ext cx="495300" cy="863600"/>
          </a:xfrm>
          <a:prstGeom prst="straightConnector1">
            <a:avLst/>
          </a:prstGeom>
          <a:ln w="19050">
            <a:solidFill>
              <a:schemeClr val="bg2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 flipV="1">
            <a:off x="2703334" y="5977725"/>
            <a:ext cx="262503" cy="438978"/>
          </a:xfrm>
          <a:prstGeom prst="straightConnector1">
            <a:avLst/>
          </a:prstGeom>
          <a:ln w="19050">
            <a:solidFill>
              <a:schemeClr val="bg2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778319" y="6454085"/>
            <a:ext cx="14795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2060"/>
                </a:solidFill>
              </a:rPr>
              <a:t>Dead Columns</a:t>
            </a:r>
            <a:endParaRPr lang="en-US" sz="1400" dirty="0">
              <a:solidFill>
                <a:srgbClr val="00206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946900" y="1250950"/>
            <a:ext cx="9588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2060"/>
                </a:solidFill>
              </a:rPr>
              <a:t>Chip 1</a:t>
            </a:r>
            <a:endParaRPr lang="en-US" sz="1400" dirty="0">
              <a:solidFill>
                <a:srgbClr val="00206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054850" y="3886200"/>
            <a:ext cx="9588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2060"/>
                </a:solidFill>
              </a:rPr>
              <a:t>Chip 2</a:t>
            </a:r>
            <a:endParaRPr lang="en-US" sz="1400" dirty="0">
              <a:solidFill>
                <a:srgbClr val="002060"/>
              </a:solidFill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 flipV="1">
            <a:off x="1813560" y="5096786"/>
            <a:ext cx="555929" cy="321035"/>
          </a:xfrm>
          <a:prstGeom prst="straightConnector1">
            <a:avLst/>
          </a:prstGeom>
          <a:ln w="19050">
            <a:solidFill>
              <a:schemeClr val="bg2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1837414" y="5702742"/>
            <a:ext cx="464820" cy="168910"/>
          </a:xfrm>
          <a:prstGeom prst="straightConnector1">
            <a:avLst/>
          </a:prstGeom>
          <a:ln w="19050">
            <a:solidFill>
              <a:schemeClr val="bg2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937260" y="5251450"/>
            <a:ext cx="96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2060"/>
                </a:solidFill>
              </a:rPr>
              <a:t>Random bit failures</a:t>
            </a:r>
            <a:endParaRPr lang="en-US" sz="1400" dirty="0">
              <a:solidFill>
                <a:srgbClr val="002060"/>
              </a:solidFill>
            </a:endParaRPr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28307" y="1531001"/>
            <a:ext cx="2862469" cy="238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4179" y="4174434"/>
            <a:ext cx="2873587" cy="24012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77800"/>
            <a:ext cx="7239000" cy="85344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Read and Write </a:t>
            </a:r>
            <a:r>
              <a:rPr lang="en-US" sz="3200" dirty="0" err="1" smtClean="0"/>
              <a:t>Vmin</a:t>
            </a:r>
            <a:r>
              <a:rPr lang="en-US" sz="3200" dirty="0" smtClean="0"/>
              <a:t> without assists</a:t>
            </a:r>
            <a:endParaRPr lang="en-US" sz="3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4993022" y="1365637"/>
            <a:ext cx="3730752" cy="438912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SRAM write limited</a:t>
            </a:r>
          </a:p>
          <a:p>
            <a:pPr lvl="1"/>
            <a:r>
              <a:rPr lang="en-US" dirty="0" smtClean="0"/>
              <a:t>Best Case write </a:t>
            </a:r>
            <a:r>
              <a:rPr lang="en-US" dirty="0" err="1" smtClean="0"/>
              <a:t>Vmin</a:t>
            </a:r>
            <a:r>
              <a:rPr lang="en-US" dirty="0" smtClean="0"/>
              <a:t> at 80% yield is 620 mV with the Asymmetric ST cell</a:t>
            </a:r>
          </a:p>
          <a:p>
            <a:pPr lvl="1"/>
            <a:r>
              <a:rPr lang="en-US" dirty="0" smtClean="0"/>
              <a:t>Best Case read </a:t>
            </a:r>
            <a:r>
              <a:rPr lang="en-US" dirty="0" err="1" smtClean="0"/>
              <a:t>Vmin</a:t>
            </a:r>
            <a:r>
              <a:rPr lang="en-US" dirty="0" smtClean="0"/>
              <a:t> at 80% yield is the 8T cell at 440 mV</a:t>
            </a:r>
          </a:p>
          <a:p>
            <a:r>
              <a:rPr lang="en-US" dirty="0" smtClean="0"/>
              <a:t>The 8T cell offers the lowest Read </a:t>
            </a:r>
            <a:r>
              <a:rPr lang="en-US" dirty="0" err="1" smtClean="0"/>
              <a:t>Vmin</a:t>
            </a:r>
            <a:r>
              <a:rPr lang="en-US" dirty="0" smtClean="0"/>
              <a:t>, which is surprisingly only 10% lower than the 6T and Asymmetric ST bitcells</a:t>
            </a:r>
            <a:endParaRPr lang="en-US" dirty="0"/>
          </a:p>
        </p:txBody>
      </p:sp>
      <p:pic>
        <p:nvPicPr>
          <p:cNvPr id="3686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67958" y="1137036"/>
            <a:ext cx="3179313" cy="2655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0159" y="4001384"/>
            <a:ext cx="3188473" cy="265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Observations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1216152" y="1325880"/>
            <a:ext cx="7562088" cy="4389120"/>
          </a:xfrm>
        </p:spPr>
        <p:txBody>
          <a:bodyPr/>
          <a:lstStyle/>
          <a:p>
            <a:r>
              <a:rPr lang="en-US" dirty="0" smtClean="0"/>
              <a:t>All bitcells have similar read and write </a:t>
            </a:r>
            <a:r>
              <a:rPr lang="en-US" dirty="0" err="1" smtClean="0"/>
              <a:t>Vmin</a:t>
            </a:r>
            <a:endParaRPr lang="en-US" dirty="0" smtClean="0"/>
          </a:p>
          <a:p>
            <a:pPr lvl="1"/>
            <a:r>
              <a:rPr lang="en-US" dirty="0" smtClean="0"/>
              <a:t>RSNM of the Asymmetric ST and 10T ST in simulation was much higher than the 6T</a:t>
            </a:r>
          </a:p>
          <a:p>
            <a:r>
              <a:rPr lang="en-US" dirty="0" smtClean="0"/>
              <a:t>Discrepancy between spice models and silicon data</a:t>
            </a:r>
          </a:p>
          <a:p>
            <a:pPr lvl="1"/>
            <a:r>
              <a:rPr lang="en-US" dirty="0" smtClean="0"/>
              <a:t>Transistor sizing more sensitive in simulation than on silicon</a:t>
            </a:r>
          </a:p>
          <a:p>
            <a:r>
              <a:rPr lang="en-US" dirty="0" smtClean="0"/>
              <a:t>Low yield for relatively small SRAM array</a:t>
            </a:r>
          </a:p>
          <a:p>
            <a:pPr lvl="1"/>
            <a:r>
              <a:rPr lang="en-US" dirty="0" smtClean="0"/>
              <a:t>First run of a brand new technology</a:t>
            </a:r>
          </a:p>
          <a:p>
            <a:pPr lvl="1"/>
            <a:r>
              <a:rPr lang="en-US" dirty="0" smtClean="0"/>
              <a:t>Still able to see trends with the assist methods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3567" y="3897311"/>
            <a:ext cx="3144519" cy="2631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22717" y="938105"/>
            <a:ext cx="3163217" cy="26387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Write Assists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1216152" y="1325880"/>
            <a:ext cx="4003548" cy="4389120"/>
          </a:xfrm>
        </p:spPr>
        <p:txBody>
          <a:bodyPr/>
          <a:lstStyle/>
          <a:p>
            <a:r>
              <a:rPr lang="en-US" dirty="0" smtClean="0"/>
              <a:t>BLVSS = -100 mV</a:t>
            </a:r>
          </a:p>
          <a:p>
            <a:pPr lvl="1"/>
            <a:r>
              <a:rPr lang="en-US" dirty="0" smtClean="0"/>
              <a:t>At 80% yield </a:t>
            </a:r>
            <a:r>
              <a:rPr lang="en-US" dirty="0" err="1" smtClean="0"/>
              <a:t>Vmin</a:t>
            </a:r>
            <a:r>
              <a:rPr lang="en-US" dirty="0" smtClean="0"/>
              <a:t> is reduced:</a:t>
            </a:r>
          </a:p>
          <a:p>
            <a:pPr lvl="1"/>
            <a:r>
              <a:rPr lang="en-US" dirty="0" smtClean="0"/>
              <a:t>30% 6T/</a:t>
            </a:r>
            <a:r>
              <a:rPr lang="en-US" dirty="0" err="1" smtClean="0"/>
              <a:t>Asym</a:t>
            </a:r>
            <a:r>
              <a:rPr lang="en-US" dirty="0" smtClean="0"/>
              <a:t> Schmitt Trigger</a:t>
            </a:r>
          </a:p>
          <a:p>
            <a:pPr lvl="1"/>
            <a:r>
              <a:rPr lang="en-US" dirty="0" smtClean="0"/>
              <a:t>27% Schmitt Trigger</a:t>
            </a:r>
          </a:p>
          <a:p>
            <a:pPr lvl="1"/>
            <a:r>
              <a:rPr lang="en-US" dirty="0" smtClean="0"/>
              <a:t>23% 8T</a:t>
            </a:r>
          </a:p>
          <a:p>
            <a:r>
              <a:rPr lang="en-US" dirty="0" smtClean="0"/>
              <a:t>WLVDD boosted 100mV</a:t>
            </a:r>
          </a:p>
          <a:p>
            <a:pPr lvl="1"/>
            <a:r>
              <a:rPr lang="en-US" dirty="0" smtClean="0"/>
              <a:t>At 80% yield </a:t>
            </a:r>
            <a:r>
              <a:rPr lang="en-US" dirty="0" err="1" smtClean="0"/>
              <a:t>Vmin</a:t>
            </a:r>
            <a:r>
              <a:rPr lang="en-US" dirty="0" smtClean="0"/>
              <a:t> is reduced:</a:t>
            </a:r>
          </a:p>
          <a:p>
            <a:pPr lvl="1"/>
            <a:r>
              <a:rPr lang="en-US" dirty="0" smtClean="0"/>
              <a:t>18% Schmitt Trigger</a:t>
            </a:r>
          </a:p>
          <a:p>
            <a:pPr lvl="1"/>
            <a:r>
              <a:rPr lang="en-US" dirty="0" smtClean="0"/>
              <a:t>12% 8T</a:t>
            </a:r>
          </a:p>
          <a:p>
            <a:pPr lvl="1"/>
            <a:r>
              <a:rPr lang="en-US" dirty="0" smtClean="0"/>
              <a:t>7% Asymmetric Schmitt Trigger</a:t>
            </a:r>
          </a:p>
          <a:p>
            <a:pPr lvl="1"/>
            <a:r>
              <a:rPr lang="en-US" dirty="0" smtClean="0"/>
              <a:t>3% 6T</a:t>
            </a:r>
          </a:p>
          <a:p>
            <a:pPr lvl="1"/>
            <a:endParaRPr lang="en-US" dirty="0" smtClean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7060758" y="1614115"/>
            <a:ext cx="1129085" cy="7952"/>
          </a:xfrm>
          <a:prstGeom prst="straightConnector1">
            <a:avLst/>
          </a:prstGeom>
          <a:ln w="254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8157390" y="1659934"/>
            <a:ext cx="835536" cy="83099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</a:rPr>
              <a:t>190 mV reduction of </a:t>
            </a:r>
            <a:r>
              <a:rPr lang="en-US" sz="1200" dirty="0" err="1" smtClean="0">
                <a:solidFill>
                  <a:srgbClr val="000000"/>
                </a:solidFill>
              </a:rPr>
              <a:t>Vmin</a:t>
            </a:r>
            <a:r>
              <a:rPr lang="en-US" sz="1200" dirty="0" smtClean="0">
                <a:solidFill>
                  <a:srgbClr val="000000"/>
                </a:solidFill>
              </a:rPr>
              <a:t> at 80% yield</a:t>
            </a:r>
            <a:endParaRPr lang="en-US" sz="1200" dirty="0">
              <a:solidFill>
                <a:srgbClr val="000000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7427343" y="4576969"/>
            <a:ext cx="702148" cy="20910"/>
          </a:xfrm>
          <a:prstGeom prst="straightConnector1">
            <a:avLst/>
          </a:prstGeom>
          <a:ln w="254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8145961" y="4621130"/>
            <a:ext cx="862868" cy="84936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</a:rPr>
              <a:t>110 mV reduction of </a:t>
            </a:r>
            <a:r>
              <a:rPr lang="en-US" sz="1200" dirty="0" err="1" smtClean="0">
                <a:solidFill>
                  <a:srgbClr val="000000"/>
                </a:solidFill>
              </a:rPr>
              <a:t>Vmin</a:t>
            </a:r>
            <a:r>
              <a:rPr lang="en-US" sz="1200" dirty="0" smtClean="0">
                <a:solidFill>
                  <a:srgbClr val="000000"/>
                </a:solidFill>
              </a:rPr>
              <a:t> at 80% yield</a:t>
            </a:r>
            <a:endParaRPr lang="en-US" sz="12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9258" y="812594"/>
            <a:ext cx="3571875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 Assists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11" name="Content Placeholder 3"/>
          <p:cNvSpPr>
            <a:spLocks noGrp="1"/>
          </p:cNvSpPr>
          <p:nvPr>
            <p:ph sz="quarter" idx="13"/>
          </p:nvPr>
        </p:nvSpPr>
        <p:spPr>
          <a:xfrm>
            <a:off x="1216152" y="1325880"/>
            <a:ext cx="4003548" cy="438912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Reducing WLVSS and CVSS consistently improved read </a:t>
            </a:r>
            <a:r>
              <a:rPr lang="en-US" dirty="0" err="1" smtClean="0"/>
              <a:t>Vmin</a:t>
            </a:r>
            <a:r>
              <a:rPr lang="en-US" dirty="0" smtClean="0"/>
              <a:t> for each of the cells</a:t>
            </a:r>
          </a:p>
          <a:p>
            <a:pPr lvl="1"/>
            <a:r>
              <a:rPr lang="en-US" dirty="0" smtClean="0"/>
              <a:t>Suggests that bitline leakage was a major contributor to reduced read margin</a:t>
            </a:r>
          </a:p>
          <a:p>
            <a:r>
              <a:rPr lang="en-US" dirty="0" smtClean="0"/>
              <a:t>Increasing CVDD had the greatest impact on the 10T ST cell</a:t>
            </a:r>
          </a:p>
          <a:p>
            <a:r>
              <a:rPr lang="en-US" dirty="0" smtClean="0"/>
              <a:t>Boosting WLVDD improved 8T</a:t>
            </a:r>
          </a:p>
          <a:p>
            <a:endParaRPr lang="en-US" dirty="0" smtClean="0"/>
          </a:p>
          <a:p>
            <a:pPr lvl="1"/>
            <a:endParaRPr lang="en-US" dirty="0" smtClean="0"/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6590805" y="1555745"/>
            <a:ext cx="720958" cy="11798"/>
          </a:xfrm>
          <a:prstGeom prst="straightConnector1">
            <a:avLst/>
          </a:prstGeom>
          <a:ln w="254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763936" y="1131867"/>
            <a:ext cx="716378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000000"/>
                </a:solidFill>
              </a:rPr>
              <a:t>100 mV reduction of </a:t>
            </a:r>
            <a:r>
              <a:rPr lang="en-US" sz="1000" dirty="0" err="1" smtClean="0">
                <a:solidFill>
                  <a:srgbClr val="000000"/>
                </a:solidFill>
              </a:rPr>
              <a:t>Vmin</a:t>
            </a:r>
            <a:r>
              <a:rPr lang="en-US" sz="1000" dirty="0" smtClean="0">
                <a:solidFill>
                  <a:srgbClr val="000000"/>
                </a:solidFill>
              </a:rPr>
              <a:t> at 80% yield</a:t>
            </a:r>
            <a:endParaRPr lang="en-US" sz="1000" dirty="0">
              <a:solidFill>
                <a:srgbClr val="000000"/>
              </a:solidFill>
            </a:endParaRPr>
          </a:p>
        </p:txBody>
      </p:sp>
      <p:pic>
        <p:nvPicPr>
          <p:cNvPr id="3993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9178" y="4104090"/>
            <a:ext cx="3513928" cy="2026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Write Assists – Increasing </a:t>
            </a:r>
            <a:r>
              <a:rPr lang="el-GR" dirty="0" smtClean="0"/>
              <a:t>Δ</a:t>
            </a:r>
            <a:r>
              <a:rPr lang="en-US" dirty="0" smtClean="0"/>
              <a:t>V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5120242" y="1405393"/>
            <a:ext cx="3730752" cy="4780722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 smtClean="0"/>
              <a:t>Vmin</a:t>
            </a:r>
            <a:r>
              <a:rPr lang="en-US" dirty="0" smtClean="0"/>
              <a:t> at 70% Yield</a:t>
            </a:r>
          </a:p>
          <a:p>
            <a:r>
              <a:rPr lang="en-US" dirty="0" err="1" smtClean="0"/>
              <a:t>Vmin</a:t>
            </a:r>
            <a:r>
              <a:rPr lang="en-US" dirty="0" smtClean="0"/>
              <a:t> continues to scale down as WLVDD is increased for the 8T and 10T ST cells </a:t>
            </a:r>
          </a:p>
          <a:p>
            <a:r>
              <a:rPr lang="en-US" dirty="0" smtClean="0"/>
              <a:t>Reducing BLVSS below -150 mV has negligible effects on reducing </a:t>
            </a:r>
            <a:r>
              <a:rPr lang="en-US" dirty="0" err="1" smtClean="0"/>
              <a:t>Vmin</a:t>
            </a:r>
            <a:endParaRPr lang="en-US" dirty="0" smtClean="0"/>
          </a:p>
          <a:p>
            <a:r>
              <a:rPr lang="en-US" dirty="0" smtClean="0"/>
              <a:t>Using a combination of the 6T cell and negative BLVSS is the most area efficient strategy for reducing write </a:t>
            </a:r>
            <a:r>
              <a:rPr lang="en-US" dirty="0" err="1" smtClean="0"/>
              <a:t>Vmin</a:t>
            </a:r>
            <a:endParaRPr lang="en-US" dirty="0"/>
          </a:p>
        </p:txBody>
      </p:sp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21133" y="1423161"/>
            <a:ext cx="3857867" cy="229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08179" y="3951799"/>
            <a:ext cx="3870235" cy="22581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888237" y="3387283"/>
            <a:ext cx="2132756" cy="409213"/>
          </a:xfrm>
          <a:prstGeom prst="rect">
            <a:avLst/>
          </a:prstGeom>
          <a:solidFill>
            <a:srgbClr val="FFFF66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888237" y="4988689"/>
            <a:ext cx="4493991" cy="457200"/>
          </a:xfrm>
          <a:prstGeom prst="rect">
            <a:avLst/>
          </a:prstGeom>
          <a:solidFill>
            <a:srgbClr val="FFFF66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0484" name="Rectangle 4"/>
          <p:cNvSpPr>
            <a:spLocks noGrp="1" noChangeArrowheads="1"/>
          </p:cNvSpPr>
          <p:nvPr>
            <p:ph type="title"/>
          </p:nvPr>
        </p:nvSpPr>
        <p:spPr>
          <a:xfrm>
            <a:off x="1137936" y="434091"/>
            <a:ext cx="7600950" cy="89217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dirty="0" smtClean="0"/>
              <a:t>Benefits of Sub-threshold (V</a:t>
            </a:r>
            <a:r>
              <a:rPr lang="en-US" baseline="-25000" dirty="0" smtClean="0"/>
              <a:t>DD</a:t>
            </a:r>
            <a:r>
              <a:rPr lang="en-US" dirty="0" smtClean="0"/>
              <a:t>&lt;V</a:t>
            </a:r>
            <a:r>
              <a:rPr lang="en-US" baseline="-25000" dirty="0" smtClean="0"/>
              <a:t>T</a:t>
            </a:r>
            <a:r>
              <a:rPr lang="en-US" dirty="0" smtClean="0"/>
              <a:t>)</a:t>
            </a:r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837806" y="1375056"/>
            <a:ext cx="8194876" cy="5025743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buNone/>
            </a:pPr>
            <a:r>
              <a:rPr lang="en-US" sz="2600" dirty="0" smtClean="0">
                <a:solidFill>
                  <a:srgbClr val="0000CC"/>
                </a:solidFill>
              </a:rPr>
              <a:t>Sub-threshold benefits: V</a:t>
            </a:r>
            <a:r>
              <a:rPr lang="en-US" sz="2600" baseline="-25000" dirty="0" smtClean="0">
                <a:solidFill>
                  <a:srgbClr val="0000CC"/>
                </a:solidFill>
              </a:rPr>
              <a:t>DD</a:t>
            </a:r>
            <a:r>
              <a:rPr lang="en-US" sz="2600" dirty="0" smtClean="0">
                <a:solidFill>
                  <a:srgbClr val="0000CC"/>
                </a:solidFill>
              </a:rPr>
              <a:t> from [1.8,1.0]V to [</a:t>
            </a:r>
            <a:r>
              <a:rPr lang="en-US" sz="2600" dirty="0" smtClean="0">
                <a:solidFill>
                  <a:srgbClr val="0000CC"/>
                </a:solidFill>
              </a:rPr>
              <a:t>0.4,0.2]V</a:t>
            </a:r>
            <a:endParaRPr lang="en-US" sz="2600" dirty="0" smtClean="0">
              <a:solidFill>
                <a:srgbClr val="0000CC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endParaRPr lang="en-US" sz="2600" dirty="0" smtClean="0">
              <a:solidFill>
                <a:srgbClr val="FF3300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sz="2600" dirty="0" smtClean="0">
                <a:solidFill>
                  <a:srgbClr val="FF3300"/>
                </a:solidFill>
              </a:rPr>
              <a:t>Leakage</a:t>
            </a:r>
            <a:r>
              <a:rPr lang="en-US" sz="2600" dirty="0" smtClean="0">
                <a:solidFill>
                  <a:srgbClr val="000099"/>
                </a:solidFill>
              </a:rPr>
              <a:t> </a:t>
            </a:r>
            <a:r>
              <a:rPr lang="en-US" sz="2600" dirty="0" smtClean="0">
                <a:solidFill>
                  <a:srgbClr val="FF3300"/>
                </a:solidFill>
              </a:rPr>
              <a:t>Power Decreases</a:t>
            </a:r>
            <a:r>
              <a:rPr lang="en-US" sz="2600" dirty="0" smtClean="0"/>
              <a:t>: </a:t>
            </a:r>
            <a:r>
              <a:rPr lang="en-US" sz="2600" dirty="0" smtClean="0">
                <a:solidFill>
                  <a:srgbClr val="0000CC"/>
                </a:solidFill>
              </a:rPr>
              <a:t>Power = V</a:t>
            </a:r>
            <a:r>
              <a:rPr lang="en-US" sz="2600" baseline="-25000" dirty="0" smtClean="0">
                <a:solidFill>
                  <a:srgbClr val="0000CC"/>
                </a:solidFill>
              </a:rPr>
              <a:t>DD</a:t>
            </a:r>
            <a:r>
              <a:rPr lang="en-US" sz="2600" dirty="0" smtClean="0">
                <a:solidFill>
                  <a:srgbClr val="0000CC"/>
                </a:solidFill>
              </a:rPr>
              <a:t> </a:t>
            </a:r>
            <a:r>
              <a:rPr lang="en-US" sz="2600" dirty="0" err="1" smtClean="0">
                <a:solidFill>
                  <a:srgbClr val="0000CC"/>
                </a:solidFill>
              </a:rPr>
              <a:t>I</a:t>
            </a:r>
            <a:r>
              <a:rPr lang="en-US" sz="2600" baseline="-25000" dirty="0" err="1" smtClean="0">
                <a:solidFill>
                  <a:srgbClr val="0000CC"/>
                </a:solidFill>
              </a:rPr>
              <a:t>off</a:t>
            </a:r>
            <a:endParaRPr lang="en-US" sz="2600" dirty="0" smtClean="0">
              <a:solidFill>
                <a:srgbClr val="0000CC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sz="2600" dirty="0" smtClean="0">
                <a:solidFill>
                  <a:srgbClr val="0000CC"/>
                </a:solidFill>
              </a:rPr>
              <a:t>V</a:t>
            </a:r>
            <a:r>
              <a:rPr lang="en-US" sz="2600" baseline="-25000" dirty="0" smtClean="0">
                <a:solidFill>
                  <a:srgbClr val="0000CC"/>
                </a:solidFill>
              </a:rPr>
              <a:t>DD</a:t>
            </a:r>
            <a:r>
              <a:rPr lang="en-US" sz="2600" dirty="0" smtClean="0">
                <a:solidFill>
                  <a:srgbClr val="0000CC"/>
                </a:solidFill>
              </a:rPr>
              <a:t> goes down: 2.5X to 9X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600" dirty="0" smtClean="0">
                <a:solidFill>
                  <a:srgbClr val="0000CC"/>
                </a:solidFill>
              </a:rPr>
              <a:t>DIBL reduces </a:t>
            </a:r>
            <a:r>
              <a:rPr lang="en-US" sz="2600" dirty="0" err="1" smtClean="0">
                <a:solidFill>
                  <a:srgbClr val="0000CC"/>
                </a:solidFill>
              </a:rPr>
              <a:t>I</a:t>
            </a:r>
            <a:r>
              <a:rPr lang="en-US" sz="2600" baseline="-25000" dirty="0" err="1" smtClean="0">
                <a:solidFill>
                  <a:srgbClr val="0000CC"/>
                </a:solidFill>
              </a:rPr>
              <a:t>sub</a:t>
            </a:r>
            <a:r>
              <a:rPr lang="en-US" sz="2600" baseline="-25000" dirty="0" smtClean="0">
                <a:solidFill>
                  <a:srgbClr val="0000CC"/>
                </a:solidFill>
              </a:rPr>
              <a:t>-threshold</a:t>
            </a:r>
            <a:r>
              <a:rPr lang="en-US" sz="2600" dirty="0" smtClean="0">
                <a:solidFill>
                  <a:srgbClr val="0000CC"/>
                </a:solidFill>
              </a:rPr>
              <a:t>: 2X to 10X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600" dirty="0" err="1" smtClean="0">
                <a:solidFill>
                  <a:srgbClr val="0000CC"/>
                </a:solidFill>
              </a:rPr>
              <a:t>P</a:t>
            </a:r>
            <a:r>
              <a:rPr lang="en-US" sz="2600" baseline="-25000" dirty="0" err="1" smtClean="0">
                <a:solidFill>
                  <a:srgbClr val="0000CC"/>
                </a:solidFill>
              </a:rPr>
              <a:t>leak</a:t>
            </a:r>
            <a:r>
              <a:rPr lang="en-US" sz="2600" dirty="0" smtClean="0">
                <a:solidFill>
                  <a:srgbClr val="0000CC"/>
                </a:solidFill>
              </a:rPr>
              <a:t>: 5X to 90X</a:t>
            </a:r>
          </a:p>
          <a:p>
            <a:pPr eaLnBrk="1" hangingPunct="1">
              <a:buFont typeface="Wingdings" pitchFamily="2" charset="2"/>
              <a:buNone/>
            </a:pPr>
            <a:endParaRPr lang="en-US" sz="2600" dirty="0" smtClean="0">
              <a:solidFill>
                <a:srgbClr val="0000CC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sz="2600" dirty="0" smtClean="0">
                <a:solidFill>
                  <a:srgbClr val="FF3300"/>
                </a:solidFill>
              </a:rPr>
              <a:t>Energy Consumption Decreases	Aging Effects Improve</a:t>
            </a:r>
            <a:endParaRPr lang="en-US" sz="2600" dirty="0" smtClean="0"/>
          </a:p>
          <a:p>
            <a:pPr eaLnBrk="1" hangingPunct="1">
              <a:buFont typeface="Wingdings" pitchFamily="2" charset="2"/>
              <a:buNone/>
            </a:pPr>
            <a:r>
              <a:rPr lang="en-US" sz="2600" dirty="0" err="1" smtClean="0">
                <a:solidFill>
                  <a:srgbClr val="0000CC"/>
                </a:solidFill>
              </a:rPr>
              <a:t>E</a:t>
            </a:r>
            <a:r>
              <a:rPr lang="en-US" sz="2600" baseline="-25000" dirty="0" err="1" smtClean="0">
                <a:solidFill>
                  <a:srgbClr val="0000CC"/>
                </a:solidFill>
              </a:rPr>
              <a:t>active</a:t>
            </a:r>
            <a:r>
              <a:rPr lang="en-US" sz="2600" dirty="0" smtClean="0">
                <a:solidFill>
                  <a:srgbClr val="0000CC"/>
                </a:solidFill>
              </a:rPr>
              <a:t> = CV</a:t>
            </a:r>
            <a:r>
              <a:rPr lang="en-US" sz="2600" baseline="-25000" dirty="0" smtClean="0">
                <a:solidFill>
                  <a:srgbClr val="0000CC"/>
                </a:solidFill>
              </a:rPr>
              <a:t>DD</a:t>
            </a:r>
            <a:r>
              <a:rPr lang="en-US" sz="2600" baseline="30000" dirty="0" smtClean="0">
                <a:solidFill>
                  <a:srgbClr val="0000CC"/>
                </a:solidFill>
              </a:rPr>
              <a:t>2				</a:t>
            </a:r>
            <a:r>
              <a:rPr lang="en-US" sz="2600" dirty="0" smtClean="0">
                <a:solidFill>
                  <a:srgbClr val="0000CC"/>
                </a:solidFill>
              </a:rPr>
              <a:t>NBTI, EM, TDDB</a:t>
            </a:r>
            <a:endParaRPr lang="en-US" sz="2600" baseline="30000" dirty="0" smtClean="0">
              <a:solidFill>
                <a:srgbClr val="0000CC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sz="2600" dirty="0" err="1" smtClean="0">
                <a:solidFill>
                  <a:srgbClr val="0000CC"/>
                </a:solidFill>
              </a:rPr>
              <a:t>E</a:t>
            </a:r>
            <a:r>
              <a:rPr lang="en-US" sz="2600" baseline="-25000" dirty="0" err="1" smtClean="0">
                <a:solidFill>
                  <a:srgbClr val="0000CC"/>
                </a:solidFill>
              </a:rPr>
              <a:t>total</a:t>
            </a:r>
            <a:r>
              <a:rPr lang="en-US" sz="2600" dirty="0" smtClean="0">
                <a:solidFill>
                  <a:srgbClr val="0000CC"/>
                </a:solidFill>
              </a:rPr>
              <a:t>/operation minimized in sub-V</a:t>
            </a:r>
            <a:r>
              <a:rPr lang="en-US" sz="2600" baseline="-25000" dirty="0" smtClean="0">
                <a:solidFill>
                  <a:srgbClr val="0000CC"/>
                </a:solidFill>
              </a:rPr>
              <a:t>T</a:t>
            </a:r>
            <a:r>
              <a:rPr lang="en-US" sz="2600" dirty="0" smtClean="0">
                <a:solidFill>
                  <a:srgbClr val="0000CC"/>
                </a:solidFill>
              </a:rPr>
              <a:t>	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600" dirty="0" smtClean="0">
                <a:solidFill>
                  <a:srgbClr val="0000CC"/>
                </a:solidFill>
              </a:rPr>
              <a:t>	</a:t>
            </a:r>
            <a:endParaRPr lang="en-US" sz="2600" dirty="0" smtClean="0">
              <a:solidFill>
                <a:schemeClr val="accent1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sz="2600" dirty="0" smtClean="0">
                <a:solidFill>
                  <a:schemeClr val="accent1"/>
                </a:solidFill>
              </a:rPr>
              <a:t>				Main Limitations: Variation, Slow Speed</a:t>
            </a:r>
            <a:endParaRPr lang="en-US" sz="2600" dirty="0" smtClean="0">
              <a:solidFill>
                <a:srgbClr val="0000CC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endParaRPr lang="en-US" dirty="0" smtClean="0">
              <a:solidFill>
                <a:srgbClr val="00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Read Assists – Increasing </a:t>
            </a:r>
            <a:r>
              <a:rPr lang="el-GR" dirty="0" smtClean="0"/>
              <a:t>Δ</a:t>
            </a:r>
            <a:r>
              <a:rPr lang="en-US" dirty="0" smtClean="0"/>
              <a:t>V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1216152" y="1325879"/>
            <a:ext cx="3730752" cy="5090823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Increasing WL VDD/VSS from 100 mV to 200 mV has no effect on Read </a:t>
            </a:r>
            <a:r>
              <a:rPr lang="en-US" dirty="0" err="1" smtClean="0"/>
              <a:t>Vmin</a:t>
            </a:r>
            <a:endParaRPr lang="en-US" dirty="0" smtClean="0"/>
          </a:p>
          <a:p>
            <a:r>
              <a:rPr lang="en-US" dirty="0" smtClean="0"/>
              <a:t>Reducing CVSS below 100 mV has negative effect on </a:t>
            </a:r>
            <a:r>
              <a:rPr lang="en-US" dirty="0" err="1" smtClean="0"/>
              <a:t>Vmin</a:t>
            </a:r>
            <a:endParaRPr lang="en-US" dirty="0" smtClean="0"/>
          </a:p>
          <a:p>
            <a:r>
              <a:rPr lang="en-US" dirty="0" smtClean="0"/>
              <a:t>Increasing CVDD beyond 100 mV results in a 14% reduction in </a:t>
            </a:r>
            <a:r>
              <a:rPr lang="en-US" dirty="0" err="1" smtClean="0"/>
              <a:t>Vmin</a:t>
            </a:r>
            <a:r>
              <a:rPr lang="en-US" dirty="0" smtClean="0"/>
              <a:t> for the Asymmetric ST bitcell</a:t>
            </a:r>
            <a:endParaRPr lang="en-US" dirty="0"/>
          </a:p>
        </p:txBody>
      </p:sp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92202" y="1609157"/>
            <a:ext cx="3561399" cy="2080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00153" y="4141779"/>
            <a:ext cx="3566202" cy="2063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1216151" y="1325879"/>
            <a:ext cx="7713163" cy="5185280"/>
          </a:xfrm>
        </p:spPr>
        <p:txBody>
          <a:bodyPr>
            <a:normAutofit/>
          </a:bodyPr>
          <a:lstStyle/>
          <a:p>
            <a:r>
              <a:rPr lang="en-US" dirty="0" smtClean="0"/>
              <a:t>Although the Asymmetrical ST and 10 ST bitcells showed higher RSNM in simulation, silicon results showed Read </a:t>
            </a:r>
            <a:r>
              <a:rPr lang="en-US" dirty="0" err="1" smtClean="0"/>
              <a:t>Vmin</a:t>
            </a:r>
            <a:r>
              <a:rPr lang="en-US" dirty="0" smtClean="0"/>
              <a:t> comparable to the 6T bitcell</a:t>
            </a:r>
          </a:p>
          <a:p>
            <a:r>
              <a:rPr lang="en-US" dirty="0" smtClean="0"/>
              <a:t>Subthreshold bitcells proved to be write limited- </a:t>
            </a:r>
            <a:r>
              <a:rPr lang="en-US" dirty="0" err="1" smtClean="0"/>
              <a:t>unassited</a:t>
            </a:r>
            <a:r>
              <a:rPr lang="en-US" dirty="0" smtClean="0"/>
              <a:t> write </a:t>
            </a:r>
            <a:r>
              <a:rPr lang="en-US" dirty="0" err="1" smtClean="0"/>
              <a:t>Vmin</a:t>
            </a:r>
            <a:r>
              <a:rPr lang="en-US" dirty="0" smtClean="0"/>
              <a:t> 41% higher than read </a:t>
            </a:r>
            <a:r>
              <a:rPr lang="en-US" dirty="0" err="1" smtClean="0"/>
              <a:t>Vmin</a:t>
            </a:r>
            <a:endParaRPr lang="en-US" dirty="0" smtClean="0"/>
          </a:p>
          <a:p>
            <a:r>
              <a:rPr lang="en-US" dirty="0" smtClean="0"/>
              <a:t>BLVSS reduction is the most effective write assist method reducing the </a:t>
            </a:r>
            <a:r>
              <a:rPr lang="en-US" dirty="0" err="1" smtClean="0"/>
              <a:t>Vmin</a:t>
            </a:r>
            <a:r>
              <a:rPr lang="en-US" dirty="0" smtClean="0"/>
              <a:t> by 46% at -200 mV</a:t>
            </a:r>
          </a:p>
          <a:p>
            <a:r>
              <a:rPr lang="en-US" dirty="0" smtClean="0"/>
              <a:t>WLVSS reduction was able to reduce Read </a:t>
            </a:r>
            <a:r>
              <a:rPr lang="en-US" dirty="0" err="1" smtClean="0"/>
              <a:t>Vmin</a:t>
            </a:r>
            <a:r>
              <a:rPr lang="en-US" dirty="0" smtClean="0"/>
              <a:t> up to 25%</a:t>
            </a:r>
          </a:p>
          <a:p>
            <a:r>
              <a:rPr lang="en-US" dirty="0" smtClean="0"/>
              <a:t>Using assist methods </a:t>
            </a:r>
            <a:r>
              <a:rPr lang="en-US" dirty="0" smtClean="0"/>
              <a:t>was more effective at reducing </a:t>
            </a:r>
            <a:r>
              <a:rPr lang="en-US" dirty="0" err="1" smtClean="0"/>
              <a:t>Vmin</a:t>
            </a:r>
            <a:r>
              <a:rPr lang="en-US" dirty="0" smtClean="0"/>
              <a:t> than</a:t>
            </a:r>
            <a:r>
              <a:rPr lang="en-US" dirty="0" smtClean="0"/>
              <a:t> </a:t>
            </a:r>
            <a:r>
              <a:rPr lang="en-US" dirty="0" smtClean="0"/>
              <a:t>designing new </a:t>
            </a:r>
            <a:r>
              <a:rPr lang="en-US" dirty="0" smtClean="0"/>
              <a:t>bitcells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idx="1"/>
          </p:nvPr>
        </p:nvSpPr>
        <p:spPr>
          <a:xfrm>
            <a:off x="1203297" y="2854062"/>
            <a:ext cx="7239001" cy="762000"/>
          </a:xfrm>
        </p:spPr>
        <p:txBody>
          <a:bodyPr>
            <a:noAutofit/>
          </a:bodyPr>
          <a:lstStyle/>
          <a:p>
            <a:pPr algn="ctr"/>
            <a:r>
              <a:rPr lang="en-US" sz="4800" dirty="0" smtClean="0">
                <a:solidFill>
                  <a:srgbClr val="000000"/>
                </a:solidFill>
              </a:rPr>
              <a:t>Any Questions?</a:t>
            </a:r>
            <a:endParaRPr lang="en-US" sz="4800" dirty="0">
              <a:solidFill>
                <a:srgbClr val="000000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85245" y="0"/>
            <a:ext cx="7239000" cy="1143000"/>
          </a:xfrm>
        </p:spPr>
        <p:txBody>
          <a:bodyPr/>
          <a:lstStyle/>
          <a:p>
            <a:pPr algn="ctr"/>
            <a:r>
              <a:rPr lang="en-US" dirty="0" smtClean="0"/>
              <a:t>Thanks!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Sub-Threshold SRAM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87972" y="1408386"/>
            <a:ext cx="7698828" cy="5292452"/>
          </a:xfrm>
        </p:spPr>
        <p:txBody>
          <a:bodyPr/>
          <a:lstStyle/>
          <a:p>
            <a:pPr eaLnBrk="1" hangingPunct="1"/>
            <a:r>
              <a:rPr lang="en-US" sz="1800" dirty="0" smtClean="0">
                <a:solidFill>
                  <a:srgbClr val="0000CC"/>
                </a:solidFill>
              </a:rPr>
              <a:t>Familiar </a:t>
            </a:r>
            <a:r>
              <a:rPr lang="en-US" sz="1800" dirty="0" smtClean="0">
                <a:solidFill>
                  <a:srgbClr val="0000CC"/>
                </a:solidFill>
              </a:rPr>
              <a:t>Problems</a:t>
            </a:r>
          </a:p>
          <a:p>
            <a:pPr lvl="1" eaLnBrk="1" hangingPunct="1"/>
            <a:r>
              <a:rPr lang="en-US" sz="1800" dirty="0" smtClean="0">
                <a:solidFill>
                  <a:srgbClr val="0000CC"/>
                </a:solidFill>
              </a:rPr>
              <a:t>Hold </a:t>
            </a:r>
            <a:r>
              <a:rPr lang="en-US" sz="1800" dirty="0" smtClean="0">
                <a:solidFill>
                  <a:srgbClr val="0000CC"/>
                </a:solidFill>
              </a:rPr>
              <a:t>static noise margin (SNM), </a:t>
            </a:r>
            <a:r>
              <a:rPr lang="en-US" sz="1800" dirty="0" smtClean="0">
                <a:solidFill>
                  <a:srgbClr val="0000CC"/>
                </a:solidFill>
              </a:rPr>
              <a:t>Read SNM, Write </a:t>
            </a:r>
            <a:r>
              <a:rPr lang="en-US" sz="1800" dirty="0" smtClean="0">
                <a:solidFill>
                  <a:srgbClr val="0000CC"/>
                </a:solidFill>
              </a:rPr>
              <a:t>SNM</a:t>
            </a:r>
            <a:endParaRPr lang="en-US" sz="1800" dirty="0" smtClean="0">
              <a:solidFill>
                <a:srgbClr val="0000CC"/>
              </a:solidFill>
            </a:endParaRPr>
          </a:p>
          <a:p>
            <a:pPr eaLnBrk="1" hangingPunct="1"/>
            <a:r>
              <a:rPr lang="en-US" sz="1800" dirty="0" smtClean="0">
                <a:solidFill>
                  <a:srgbClr val="0000CC"/>
                </a:solidFill>
              </a:rPr>
              <a:t>New Problems</a:t>
            </a:r>
            <a:r>
              <a:rPr lang="en-US" sz="1800" dirty="0" smtClean="0">
                <a:solidFill>
                  <a:srgbClr val="0000CC"/>
                </a:solidFill>
              </a:rPr>
              <a:t>:</a:t>
            </a:r>
            <a:endParaRPr lang="en-US" sz="1800" dirty="0" smtClean="0">
              <a:solidFill>
                <a:srgbClr val="0000CC"/>
              </a:solidFill>
            </a:endParaRPr>
          </a:p>
          <a:p>
            <a:pPr lvl="1" eaLnBrk="1" hangingPunct="1"/>
            <a:r>
              <a:rPr lang="en-US" dirty="0" smtClean="0">
                <a:solidFill>
                  <a:srgbClr val="0000CC"/>
                </a:solidFill>
              </a:rPr>
              <a:t>C</a:t>
            </a:r>
            <a:r>
              <a:rPr lang="en-US" sz="1800" dirty="0" smtClean="0">
                <a:solidFill>
                  <a:srgbClr val="0000CC"/>
                </a:solidFill>
              </a:rPr>
              <a:t>onventional 6T bitcell becomes unreliable below ~700 mV</a:t>
            </a:r>
          </a:p>
          <a:p>
            <a:pPr lvl="1" eaLnBrk="1" hangingPunct="1"/>
            <a:r>
              <a:rPr lang="en-US" sz="1800" dirty="0" smtClean="0">
                <a:solidFill>
                  <a:srgbClr val="0000CC"/>
                </a:solidFill>
              </a:rPr>
              <a:t>Reduced </a:t>
            </a:r>
            <a:r>
              <a:rPr lang="en-US" sz="1800" dirty="0" smtClean="0">
                <a:solidFill>
                  <a:srgbClr val="0000CC"/>
                </a:solidFill>
              </a:rPr>
              <a:t>Ion/</a:t>
            </a:r>
            <a:r>
              <a:rPr lang="en-US" sz="1800" dirty="0" err="1" smtClean="0">
                <a:solidFill>
                  <a:srgbClr val="0000CC"/>
                </a:solidFill>
              </a:rPr>
              <a:t>Ioff</a:t>
            </a:r>
            <a:r>
              <a:rPr lang="en-US" sz="1800" dirty="0" smtClean="0">
                <a:solidFill>
                  <a:srgbClr val="0000CC"/>
                </a:solidFill>
              </a:rPr>
              <a:t> ratio (Read access failure)</a:t>
            </a:r>
          </a:p>
          <a:p>
            <a:pPr lvl="1"/>
            <a:r>
              <a:rPr lang="en-US" sz="1800" dirty="0" smtClean="0">
                <a:solidFill>
                  <a:srgbClr val="0000CC"/>
                </a:solidFill>
              </a:rPr>
              <a:t>Exaggerated V</a:t>
            </a:r>
            <a:r>
              <a:rPr lang="en-US" sz="1800" baseline="-25000" dirty="0" smtClean="0">
                <a:solidFill>
                  <a:srgbClr val="0000CC"/>
                </a:solidFill>
              </a:rPr>
              <a:t>T</a:t>
            </a:r>
            <a:r>
              <a:rPr lang="en-US" sz="1800" dirty="0" smtClean="0">
                <a:solidFill>
                  <a:srgbClr val="0000CC"/>
                </a:solidFill>
              </a:rPr>
              <a:t> variation impact (Ion varies exponentially with </a:t>
            </a:r>
            <a:r>
              <a:rPr lang="en-US" dirty="0" smtClean="0">
                <a:solidFill>
                  <a:srgbClr val="0000CC"/>
                </a:solidFill>
              </a:rPr>
              <a:t> V</a:t>
            </a:r>
            <a:r>
              <a:rPr lang="en-US" baseline="-25000" dirty="0" smtClean="0">
                <a:solidFill>
                  <a:srgbClr val="0000CC"/>
                </a:solidFill>
              </a:rPr>
              <a:t>T</a:t>
            </a:r>
            <a:r>
              <a:rPr lang="en-US" sz="1800" dirty="0" smtClean="0">
                <a:solidFill>
                  <a:srgbClr val="0000CC"/>
                </a:solidFill>
              </a:rPr>
              <a:t>)</a:t>
            </a:r>
          </a:p>
          <a:p>
            <a:pPr eaLnBrk="1" hangingPunct="1"/>
            <a:r>
              <a:rPr lang="en-US" sz="1800" dirty="0" smtClean="0">
                <a:solidFill>
                  <a:srgbClr val="0000CC"/>
                </a:solidFill>
              </a:rPr>
              <a:t>Solutions</a:t>
            </a:r>
          </a:p>
          <a:p>
            <a:pPr lvl="1" eaLnBrk="1" hangingPunct="1"/>
            <a:r>
              <a:rPr lang="en-US" sz="1800" dirty="0" smtClean="0">
                <a:solidFill>
                  <a:srgbClr val="0000CC"/>
                </a:solidFill>
              </a:rPr>
              <a:t>Use more area (8T &amp; 10T bitcells)</a:t>
            </a:r>
          </a:p>
          <a:p>
            <a:pPr lvl="1" eaLnBrk="1" hangingPunct="1"/>
            <a:r>
              <a:rPr lang="en-US" sz="1800" dirty="0" smtClean="0">
                <a:solidFill>
                  <a:srgbClr val="0000CC"/>
                </a:solidFill>
              </a:rPr>
              <a:t>Read SNM: Use a read buffer</a:t>
            </a:r>
          </a:p>
          <a:p>
            <a:pPr lvl="1" eaLnBrk="1" hangingPunct="1"/>
            <a:r>
              <a:rPr lang="en-US" sz="1800" dirty="0" smtClean="0">
                <a:solidFill>
                  <a:srgbClr val="0000CC"/>
                </a:solidFill>
              </a:rPr>
              <a:t>Write </a:t>
            </a:r>
            <a:r>
              <a:rPr lang="en-US" sz="1800" dirty="0" smtClean="0">
                <a:solidFill>
                  <a:srgbClr val="0000CC"/>
                </a:solidFill>
              </a:rPr>
              <a:t>SNM</a:t>
            </a:r>
            <a:r>
              <a:rPr lang="en-US" sz="1800" dirty="0" smtClean="0">
                <a:solidFill>
                  <a:srgbClr val="0000CC"/>
                </a:solidFill>
              </a:rPr>
              <a:t>: Use write assist (Boosted WL/Negative BL VSS)</a:t>
            </a:r>
          </a:p>
          <a:p>
            <a:pPr lvl="1" eaLnBrk="1" hangingPunct="1"/>
            <a:r>
              <a:rPr lang="en-US" sz="1800" dirty="0" smtClean="0">
                <a:solidFill>
                  <a:srgbClr val="0000CC"/>
                </a:solidFill>
              </a:rPr>
              <a:t>Read Access: combination of assists</a:t>
            </a:r>
          </a:p>
          <a:p>
            <a:r>
              <a:rPr lang="en-US" sz="1800" dirty="0" smtClean="0">
                <a:solidFill>
                  <a:srgbClr val="0000CC"/>
                </a:solidFill>
              </a:rPr>
              <a:t>Observation: </a:t>
            </a:r>
            <a:br>
              <a:rPr lang="en-US" sz="1800" dirty="0" smtClean="0">
                <a:solidFill>
                  <a:srgbClr val="0000CC"/>
                </a:solidFill>
              </a:rPr>
            </a:br>
            <a:r>
              <a:rPr lang="en-US" sz="1800" dirty="0" smtClean="0">
                <a:solidFill>
                  <a:srgbClr val="0000CC"/>
                </a:solidFill>
              </a:rPr>
              <a:t> Problems faced by subthreshold SRAM are very similar to what normal SRAM will encounter in two or three generations</a:t>
            </a:r>
          </a:p>
          <a:p>
            <a:pPr eaLnBrk="1" hangingPunct="1"/>
            <a:endParaRPr lang="en-US" sz="1800" dirty="0" smtClean="0">
              <a:solidFill>
                <a:srgbClr val="0000CC"/>
              </a:solidFill>
            </a:endParaRPr>
          </a:p>
        </p:txBody>
      </p:sp>
      <p:sp>
        <p:nvSpPr>
          <p:cNvPr id="26628" name="Text Box 79"/>
          <p:cNvSpPr txBox="1">
            <a:spLocks noChangeArrowheads="1"/>
          </p:cNvSpPr>
          <p:nvPr/>
        </p:nvSpPr>
        <p:spPr bwMode="auto">
          <a:xfrm>
            <a:off x="5037138" y="6299200"/>
            <a:ext cx="4106862" cy="4111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dirty="0">
                <a:latin typeface="Arial" pitchFamily="34" charset="0"/>
              </a:rPr>
              <a:t>[*Ref: J. Ryan, J. Wang, B. Calhoun, GLSVLSI’07]</a:t>
            </a:r>
          </a:p>
          <a:p>
            <a:endParaRPr lang="en-US" sz="900" dirty="0">
              <a:latin typeface="Arial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Introduction of Sub-threshold Bitcell Topologies </a:t>
            </a:r>
          </a:p>
          <a:p>
            <a:r>
              <a:rPr lang="en-US" dirty="0" smtClean="0"/>
              <a:t>Overview of Assist methods</a:t>
            </a:r>
          </a:p>
          <a:p>
            <a:r>
              <a:rPr lang="en-US" dirty="0" smtClean="0"/>
              <a:t>Introduction of Test Chip and Results </a:t>
            </a:r>
          </a:p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Introduction of Sub-threshold Bitcell Topologies </a:t>
            </a:r>
          </a:p>
          <a:p>
            <a:r>
              <a:rPr lang="en-US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Overview of </a:t>
            </a:r>
            <a:r>
              <a:rPr lang="en-US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Assist </a:t>
            </a:r>
            <a:r>
              <a:rPr lang="en-US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methods</a:t>
            </a:r>
          </a:p>
          <a:p>
            <a:r>
              <a:rPr lang="en-US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Introduction of Test Chip and Results </a:t>
            </a:r>
          </a:p>
          <a:p>
            <a:r>
              <a:rPr lang="en-US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Conclusion</a:t>
            </a:r>
            <a:endParaRPr lang="en-US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6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Non-6T Cell for Read Stability</a:t>
            </a:r>
          </a:p>
        </p:txBody>
      </p:sp>
      <p:sp>
        <p:nvSpPr>
          <p:cNvPr id="27652" name="Text Box 13"/>
          <p:cNvSpPr txBox="1">
            <a:spLocks noChangeArrowheads="1"/>
          </p:cNvSpPr>
          <p:nvPr/>
        </p:nvSpPr>
        <p:spPr bwMode="auto">
          <a:xfrm>
            <a:off x="6290807" y="4695382"/>
            <a:ext cx="225446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>
                <a:latin typeface="Arial" pitchFamily="34" charset="0"/>
              </a:rPr>
              <a:t>[J. </a:t>
            </a:r>
            <a:r>
              <a:rPr lang="en-US" sz="1600" dirty="0" err="1">
                <a:latin typeface="Arial" pitchFamily="34" charset="0"/>
              </a:rPr>
              <a:t>Kulkarni</a:t>
            </a:r>
            <a:r>
              <a:rPr lang="en-US" sz="1600" dirty="0">
                <a:latin typeface="Arial" pitchFamily="34" charset="0"/>
              </a:rPr>
              <a:t>, JSSC’07]</a:t>
            </a:r>
          </a:p>
        </p:txBody>
      </p:sp>
      <p:sp>
        <p:nvSpPr>
          <p:cNvPr id="27653" name="Text Box 14"/>
          <p:cNvSpPr txBox="1">
            <a:spLocks noChangeArrowheads="1"/>
          </p:cNvSpPr>
          <p:nvPr/>
        </p:nvSpPr>
        <p:spPr bwMode="auto">
          <a:xfrm>
            <a:off x="6020166" y="4335402"/>
            <a:ext cx="2861441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latin typeface="Arial" pitchFamily="34" charset="0"/>
              </a:rPr>
              <a:t>Schmitt-trigger (</a:t>
            </a:r>
            <a:r>
              <a:rPr lang="en-US" b="1" dirty="0">
                <a:latin typeface="Arial" pitchFamily="34" charset="0"/>
              </a:rPr>
              <a:t>ST-cell</a:t>
            </a:r>
            <a:r>
              <a:rPr lang="en-US" dirty="0">
                <a:latin typeface="Arial" pitchFamily="34" charset="0"/>
              </a:rPr>
              <a:t>)</a:t>
            </a:r>
          </a:p>
        </p:txBody>
      </p: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3557751" y="3526220"/>
            <a:ext cx="1905000" cy="1708150"/>
            <a:chOff x="480" y="2592"/>
            <a:chExt cx="1200" cy="1076"/>
          </a:xfrm>
        </p:grpSpPr>
        <p:sp>
          <p:nvSpPr>
            <p:cNvPr id="27705" name="Line 16"/>
            <p:cNvSpPr>
              <a:spLocks noChangeShapeType="1"/>
            </p:cNvSpPr>
            <p:nvPr/>
          </p:nvSpPr>
          <p:spPr bwMode="auto">
            <a:xfrm>
              <a:off x="912" y="3456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706" name="Text Box 17"/>
            <p:cNvSpPr txBox="1">
              <a:spLocks noChangeArrowheads="1"/>
            </p:cNvSpPr>
            <p:nvPr/>
          </p:nvSpPr>
          <p:spPr bwMode="auto">
            <a:xfrm>
              <a:off x="912" y="2716"/>
              <a:ext cx="48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1600">
                  <a:latin typeface="Arial" pitchFamily="34" charset="0"/>
                </a:rPr>
                <a:t>RWL</a:t>
              </a:r>
            </a:p>
          </p:txBody>
        </p:sp>
        <p:sp>
          <p:nvSpPr>
            <p:cNvPr id="27707" name="Line 18"/>
            <p:cNvSpPr>
              <a:spLocks noChangeShapeType="1"/>
            </p:cNvSpPr>
            <p:nvPr/>
          </p:nvSpPr>
          <p:spPr bwMode="auto">
            <a:xfrm>
              <a:off x="1344" y="2784"/>
              <a:ext cx="0" cy="67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708" name="Line 19"/>
            <p:cNvSpPr>
              <a:spLocks noChangeShapeType="1"/>
            </p:cNvSpPr>
            <p:nvPr/>
          </p:nvSpPr>
          <p:spPr bwMode="auto">
            <a:xfrm>
              <a:off x="1248" y="3120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6" name="Group 20"/>
            <p:cNvGrpSpPr>
              <a:grpSpLocks/>
            </p:cNvGrpSpPr>
            <p:nvPr/>
          </p:nvGrpSpPr>
          <p:grpSpPr bwMode="auto">
            <a:xfrm>
              <a:off x="720" y="3120"/>
              <a:ext cx="240" cy="336"/>
              <a:chOff x="2736" y="2928"/>
              <a:chExt cx="240" cy="336"/>
            </a:xfrm>
          </p:grpSpPr>
          <p:sp>
            <p:nvSpPr>
              <p:cNvPr id="27721" name="Line 21"/>
              <p:cNvSpPr>
                <a:spLocks noChangeShapeType="1"/>
              </p:cNvSpPr>
              <p:nvPr/>
            </p:nvSpPr>
            <p:spPr bwMode="auto">
              <a:xfrm>
                <a:off x="2832" y="3024"/>
                <a:ext cx="0" cy="144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722" name="Line 22"/>
              <p:cNvSpPr>
                <a:spLocks noChangeShapeType="1"/>
              </p:cNvSpPr>
              <p:nvPr/>
            </p:nvSpPr>
            <p:spPr bwMode="auto">
              <a:xfrm>
                <a:off x="2880" y="3024"/>
                <a:ext cx="0" cy="144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723" name="Line 23"/>
              <p:cNvSpPr>
                <a:spLocks noChangeShapeType="1"/>
              </p:cNvSpPr>
              <p:nvPr/>
            </p:nvSpPr>
            <p:spPr bwMode="auto">
              <a:xfrm>
                <a:off x="2880" y="3024"/>
                <a:ext cx="96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724" name="Line 24"/>
              <p:cNvSpPr>
                <a:spLocks noChangeShapeType="1"/>
              </p:cNvSpPr>
              <p:nvPr/>
            </p:nvSpPr>
            <p:spPr bwMode="auto">
              <a:xfrm>
                <a:off x="2880" y="3168"/>
                <a:ext cx="96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725" name="Line 25"/>
              <p:cNvSpPr>
                <a:spLocks noChangeShapeType="1"/>
              </p:cNvSpPr>
              <p:nvPr/>
            </p:nvSpPr>
            <p:spPr bwMode="auto">
              <a:xfrm>
                <a:off x="2976" y="3168"/>
                <a:ext cx="0" cy="9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726" name="Line 26"/>
              <p:cNvSpPr>
                <a:spLocks noChangeShapeType="1"/>
              </p:cNvSpPr>
              <p:nvPr/>
            </p:nvSpPr>
            <p:spPr bwMode="auto">
              <a:xfrm>
                <a:off x="2976" y="2928"/>
                <a:ext cx="0" cy="9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727" name="Line 27"/>
              <p:cNvSpPr>
                <a:spLocks noChangeShapeType="1"/>
              </p:cNvSpPr>
              <p:nvPr/>
            </p:nvSpPr>
            <p:spPr bwMode="auto">
              <a:xfrm flipH="1">
                <a:off x="2736" y="3096"/>
                <a:ext cx="96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7" name="Group 28"/>
            <p:cNvGrpSpPr>
              <a:grpSpLocks/>
            </p:cNvGrpSpPr>
            <p:nvPr/>
          </p:nvGrpSpPr>
          <p:grpSpPr bwMode="auto">
            <a:xfrm rot="5400000">
              <a:off x="1008" y="2832"/>
              <a:ext cx="240" cy="336"/>
              <a:chOff x="2736" y="2928"/>
              <a:chExt cx="240" cy="336"/>
            </a:xfrm>
          </p:grpSpPr>
          <p:sp>
            <p:nvSpPr>
              <p:cNvPr id="27714" name="Line 29"/>
              <p:cNvSpPr>
                <a:spLocks noChangeShapeType="1"/>
              </p:cNvSpPr>
              <p:nvPr/>
            </p:nvSpPr>
            <p:spPr bwMode="auto">
              <a:xfrm>
                <a:off x="2832" y="3024"/>
                <a:ext cx="0" cy="144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715" name="Line 30"/>
              <p:cNvSpPr>
                <a:spLocks noChangeShapeType="1"/>
              </p:cNvSpPr>
              <p:nvPr/>
            </p:nvSpPr>
            <p:spPr bwMode="auto">
              <a:xfrm>
                <a:off x="2880" y="3024"/>
                <a:ext cx="0" cy="144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716" name="Line 31"/>
              <p:cNvSpPr>
                <a:spLocks noChangeShapeType="1"/>
              </p:cNvSpPr>
              <p:nvPr/>
            </p:nvSpPr>
            <p:spPr bwMode="auto">
              <a:xfrm>
                <a:off x="2880" y="3024"/>
                <a:ext cx="96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717" name="Line 32"/>
              <p:cNvSpPr>
                <a:spLocks noChangeShapeType="1"/>
              </p:cNvSpPr>
              <p:nvPr/>
            </p:nvSpPr>
            <p:spPr bwMode="auto">
              <a:xfrm>
                <a:off x="2880" y="3168"/>
                <a:ext cx="96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718" name="Line 33"/>
              <p:cNvSpPr>
                <a:spLocks noChangeShapeType="1"/>
              </p:cNvSpPr>
              <p:nvPr/>
            </p:nvSpPr>
            <p:spPr bwMode="auto">
              <a:xfrm>
                <a:off x="2976" y="3168"/>
                <a:ext cx="0" cy="9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719" name="Line 34"/>
              <p:cNvSpPr>
                <a:spLocks noChangeShapeType="1"/>
              </p:cNvSpPr>
              <p:nvPr/>
            </p:nvSpPr>
            <p:spPr bwMode="auto">
              <a:xfrm>
                <a:off x="2976" y="2928"/>
                <a:ext cx="0" cy="9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720" name="Line 35"/>
              <p:cNvSpPr>
                <a:spLocks noChangeShapeType="1"/>
              </p:cNvSpPr>
              <p:nvPr/>
            </p:nvSpPr>
            <p:spPr bwMode="auto">
              <a:xfrm flipH="1">
                <a:off x="2736" y="3096"/>
                <a:ext cx="96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7711" name="Text Box 36"/>
            <p:cNvSpPr txBox="1">
              <a:spLocks noChangeArrowheads="1"/>
            </p:cNvSpPr>
            <p:nvPr/>
          </p:nvSpPr>
          <p:spPr bwMode="auto">
            <a:xfrm>
              <a:off x="480" y="3168"/>
              <a:ext cx="33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1600">
                  <a:latin typeface="Arial" pitchFamily="34" charset="0"/>
                </a:rPr>
                <a:t>QB</a:t>
              </a:r>
            </a:p>
          </p:txBody>
        </p:sp>
        <p:sp>
          <p:nvSpPr>
            <p:cNvPr id="27712" name="Text Box 37"/>
            <p:cNvSpPr txBox="1">
              <a:spLocks noChangeArrowheads="1"/>
            </p:cNvSpPr>
            <p:nvPr/>
          </p:nvSpPr>
          <p:spPr bwMode="auto">
            <a:xfrm>
              <a:off x="1200" y="2592"/>
              <a:ext cx="48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1600">
                  <a:latin typeface="Arial" pitchFamily="34" charset="0"/>
                </a:rPr>
                <a:t>RBL</a:t>
              </a:r>
            </a:p>
          </p:txBody>
        </p:sp>
        <p:sp>
          <p:nvSpPr>
            <p:cNvPr id="27713" name="Text Box 38"/>
            <p:cNvSpPr txBox="1">
              <a:spLocks noChangeArrowheads="1"/>
            </p:cNvSpPr>
            <p:nvPr/>
          </p:nvSpPr>
          <p:spPr bwMode="auto">
            <a:xfrm>
              <a:off x="624" y="3456"/>
              <a:ext cx="624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1600">
                  <a:latin typeface="Arial" pitchFamily="34" charset="0"/>
                </a:rPr>
                <a:t>BufFoot</a:t>
              </a:r>
            </a:p>
          </p:txBody>
        </p:sp>
      </p:grpSp>
      <p:sp>
        <p:nvSpPr>
          <p:cNvPr id="27656" name="Text Box 84"/>
          <p:cNvSpPr txBox="1">
            <a:spLocks noChangeArrowheads="1"/>
          </p:cNvSpPr>
          <p:nvPr/>
        </p:nvSpPr>
        <p:spPr bwMode="auto">
          <a:xfrm>
            <a:off x="3557751" y="5301680"/>
            <a:ext cx="2103438" cy="85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latin typeface="Arial" pitchFamily="34" charset="0"/>
              </a:rPr>
              <a:t>8T-cell</a:t>
            </a:r>
          </a:p>
          <a:p>
            <a:pPr algn="ctr"/>
            <a:r>
              <a:rPr lang="en-US" sz="1600" dirty="0">
                <a:latin typeface="Arial" pitchFamily="34" charset="0"/>
              </a:rPr>
              <a:t>[</a:t>
            </a:r>
            <a:r>
              <a:rPr lang="en-US" sz="1600" dirty="0" err="1">
                <a:latin typeface="Arial" pitchFamily="34" charset="0"/>
              </a:rPr>
              <a:t>L.Chang</a:t>
            </a:r>
            <a:r>
              <a:rPr lang="en-US" sz="1600" dirty="0">
                <a:latin typeface="Arial" pitchFamily="34" charset="0"/>
              </a:rPr>
              <a:t>, VLSI’05]</a:t>
            </a:r>
          </a:p>
          <a:p>
            <a:pPr algn="ctr"/>
            <a:r>
              <a:rPr lang="en-US" sz="1600" dirty="0">
                <a:latin typeface="Arial" pitchFamily="34" charset="0"/>
              </a:rPr>
              <a:t>[N. Verma,ISSCC’07]</a:t>
            </a:r>
          </a:p>
        </p:txBody>
      </p:sp>
      <p:sp>
        <p:nvSpPr>
          <p:cNvPr id="89" name="Content Placeholder 2"/>
          <p:cNvSpPr txBox="1">
            <a:spLocks/>
          </p:cNvSpPr>
          <p:nvPr/>
        </p:nvSpPr>
        <p:spPr>
          <a:xfrm>
            <a:off x="924910" y="3594536"/>
            <a:ext cx="2280746" cy="2554015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8T Buffer decouples read operation</a:t>
            </a:r>
            <a:r>
              <a:rPr lang="en-US" sz="1400" dirty="0" smtClean="0">
                <a:solidFill>
                  <a:schemeClr val="bg2">
                    <a:lumMod val="10000"/>
                  </a:schemeClr>
                </a:solidFill>
              </a:rPr>
              <a:t>, therefore the </a:t>
            </a:r>
            <a:r>
              <a:rPr lang="en-US" sz="1400" dirty="0" smtClean="0">
                <a:solidFill>
                  <a:schemeClr val="bg2">
                    <a:lumMod val="10000"/>
                  </a:schemeClr>
                </a:solidFill>
              </a:rPr>
              <a:t>Read SNM </a:t>
            </a:r>
            <a:r>
              <a:rPr lang="en-US" sz="1400" dirty="0" smtClean="0">
                <a:solidFill>
                  <a:schemeClr val="bg2">
                    <a:lumMod val="10000"/>
                  </a:schemeClr>
                </a:solidFill>
              </a:rPr>
              <a:t>becomes the </a:t>
            </a:r>
            <a:r>
              <a:rPr lang="en-US" sz="1400" dirty="0" smtClean="0">
                <a:solidFill>
                  <a:schemeClr val="bg2">
                    <a:lumMod val="10000"/>
                  </a:schemeClr>
                </a:solidFill>
              </a:rPr>
              <a:t>Hold SNM</a:t>
            </a:r>
            <a:endParaRPr lang="en-US" sz="1400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10</a:t>
            </a:r>
            <a:r>
              <a:rPr lang="en-US" sz="1400" dirty="0" smtClean="0">
                <a:solidFill>
                  <a:schemeClr val="bg2">
                    <a:lumMod val="10000"/>
                  </a:schemeClr>
                </a:solidFill>
              </a:rPr>
              <a:t>T ST-cell- NR2/NFR weaken PD network when VR=1, increasing switching threshold of right inverter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3" name="Slide Number Placeholder 4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6</a:t>
            </a:fld>
            <a:endParaRPr lang="en-US"/>
          </a:p>
        </p:txBody>
      </p:sp>
      <p:grpSp>
        <p:nvGrpSpPr>
          <p:cNvPr id="450" name="Group 449"/>
          <p:cNvGrpSpPr/>
          <p:nvPr/>
        </p:nvGrpSpPr>
        <p:grpSpPr>
          <a:xfrm>
            <a:off x="5405175" y="1649399"/>
            <a:ext cx="3587752" cy="2620846"/>
            <a:chOff x="5173362" y="1046204"/>
            <a:chExt cx="3970640" cy="3231992"/>
          </a:xfrm>
        </p:grpSpPr>
        <p:sp>
          <p:nvSpPr>
            <p:cNvPr id="281" name="Line 72"/>
            <p:cNvSpPr>
              <a:spLocks noChangeShapeType="1"/>
            </p:cNvSpPr>
            <p:nvPr/>
          </p:nvSpPr>
          <p:spPr bwMode="auto">
            <a:xfrm rot="5400000">
              <a:off x="7154564" y="-621955"/>
              <a:ext cx="8236" cy="397064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449" name="Group 448"/>
            <p:cNvGrpSpPr/>
            <p:nvPr/>
          </p:nvGrpSpPr>
          <p:grpSpPr>
            <a:xfrm>
              <a:off x="5291990" y="1090244"/>
              <a:ext cx="3752948" cy="3187952"/>
              <a:chOff x="5291990" y="1090244"/>
              <a:chExt cx="3752948" cy="3187952"/>
            </a:xfrm>
          </p:grpSpPr>
          <p:grpSp>
            <p:nvGrpSpPr>
              <p:cNvPr id="163" name="Group 162"/>
              <p:cNvGrpSpPr/>
              <p:nvPr/>
            </p:nvGrpSpPr>
            <p:grpSpPr>
              <a:xfrm>
                <a:off x="8453911" y="2082861"/>
                <a:ext cx="345025" cy="359507"/>
                <a:chOff x="8312623" y="2319399"/>
                <a:chExt cx="345025" cy="359507"/>
              </a:xfrm>
            </p:grpSpPr>
            <p:sp>
              <p:nvSpPr>
                <p:cNvPr id="143" name="Line 72"/>
                <p:cNvSpPr>
                  <a:spLocks noChangeShapeType="1"/>
                </p:cNvSpPr>
                <p:nvPr/>
              </p:nvSpPr>
              <p:spPr bwMode="auto">
                <a:xfrm rot="5400000">
                  <a:off x="8486592" y="2148343"/>
                  <a:ext cx="0" cy="34211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4" name="Line 73"/>
                <p:cNvSpPr>
                  <a:spLocks noChangeShapeType="1"/>
                </p:cNvSpPr>
                <p:nvPr/>
              </p:nvSpPr>
              <p:spPr bwMode="auto">
                <a:xfrm rot="5400000">
                  <a:off x="8486592" y="2254924"/>
                  <a:ext cx="0" cy="34211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5" name="Line 74"/>
                <p:cNvSpPr>
                  <a:spLocks noChangeShapeType="1"/>
                </p:cNvSpPr>
                <p:nvPr/>
              </p:nvSpPr>
              <p:spPr bwMode="auto">
                <a:xfrm rot="5400000">
                  <a:off x="8530283" y="2551541"/>
                  <a:ext cx="252926" cy="18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6" name="Line 75"/>
                <p:cNvSpPr>
                  <a:spLocks noChangeShapeType="1"/>
                </p:cNvSpPr>
                <p:nvPr/>
              </p:nvSpPr>
              <p:spPr bwMode="auto">
                <a:xfrm rot="5400000">
                  <a:off x="8186119" y="2550063"/>
                  <a:ext cx="253546" cy="538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69" name="Group 168"/>
              <p:cNvGrpSpPr/>
              <p:nvPr/>
            </p:nvGrpSpPr>
            <p:grpSpPr>
              <a:xfrm>
                <a:off x="8192450" y="2885025"/>
                <a:ext cx="345025" cy="359507"/>
                <a:chOff x="8312623" y="2319399"/>
                <a:chExt cx="345025" cy="359507"/>
              </a:xfrm>
            </p:grpSpPr>
            <p:sp>
              <p:nvSpPr>
                <p:cNvPr id="170" name="Line 72"/>
                <p:cNvSpPr>
                  <a:spLocks noChangeShapeType="1"/>
                </p:cNvSpPr>
                <p:nvPr/>
              </p:nvSpPr>
              <p:spPr bwMode="auto">
                <a:xfrm rot="5400000">
                  <a:off x="8486592" y="2148343"/>
                  <a:ext cx="0" cy="34211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71" name="Line 73"/>
                <p:cNvSpPr>
                  <a:spLocks noChangeShapeType="1"/>
                </p:cNvSpPr>
                <p:nvPr/>
              </p:nvSpPr>
              <p:spPr bwMode="auto">
                <a:xfrm rot="5400000">
                  <a:off x="8486592" y="2254924"/>
                  <a:ext cx="0" cy="34211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72" name="Line 74"/>
                <p:cNvSpPr>
                  <a:spLocks noChangeShapeType="1"/>
                </p:cNvSpPr>
                <p:nvPr/>
              </p:nvSpPr>
              <p:spPr bwMode="auto">
                <a:xfrm rot="5400000">
                  <a:off x="8530283" y="2551541"/>
                  <a:ext cx="252926" cy="18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73" name="Line 75"/>
                <p:cNvSpPr>
                  <a:spLocks noChangeShapeType="1"/>
                </p:cNvSpPr>
                <p:nvPr/>
              </p:nvSpPr>
              <p:spPr bwMode="auto">
                <a:xfrm rot="5400000">
                  <a:off x="8186119" y="2550063"/>
                  <a:ext cx="253546" cy="538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cxnSp>
            <p:nvCxnSpPr>
              <p:cNvPr id="189" name="Straight Connector 188"/>
              <p:cNvCxnSpPr>
                <a:endCxn id="173" idx="1"/>
              </p:cNvCxnSpPr>
              <p:nvPr/>
            </p:nvCxnSpPr>
            <p:spPr>
              <a:xfrm flipV="1">
                <a:off x="7958138" y="3242731"/>
                <a:ext cx="234312" cy="531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03" name="Group 202"/>
              <p:cNvGrpSpPr/>
              <p:nvPr/>
            </p:nvGrpSpPr>
            <p:grpSpPr>
              <a:xfrm>
                <a:off x="7358063" y="2730817"/>
                <a:ext cx="599913" cy="971294"/>
                <a:chOff x="7178675" y="2722880"/>
                <a:chExt cx="599913" cy="971294"/>
              </a:xfrm>
            </p:grpSpPr>
            <p:grpSp>
              <p:nvGrpSpPr>
                <p:cNvPr id="174" name="Group 173"/>
                <p:cNvGrpSpPr/>
                <p:nvPr/>
              </p:nvGrpSpPr>
              <p:grpSpPr>
                <a:xfrm rot="16200000">
                  <a:off x="7421083" y="2715639"/>
                  <a:ext cx="345025" cy="359507"/>
                  <a:chOff x="8312623" y="2319399"/>
                  <a:chExt cx="345025" cy="359507"/>
                </a:xfrm>
              </p:grpSpPr>
              <p:sp>
                <p:nvSpPr>
                  <p:cNvPr id="175" name="Line 72"/>
                  <p:cNvSpPr>
                    <a:spLocks noChangeShapeType="1"/>
                  </p:cNvSpPr>
                  <p:nvPr/>
                </p:nvSpPr>
                <p:spPr bwMode="auto">
                  <a:xfrm rot="5400000">
                    <a:off x="8486592" y="2148343"/>
                    <a:ext cx="0" cy="342112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76" name="Line 73"/>
                  <p:cNvSpPr>
                    <a:spLocks noChangeShapeType="1"/>
                  </p:cNvSpPr>
                  <p:nvPr/>
                </p:nvSpPr>
                <p:spPr bwMode="auto">
                  <a:xfrm rot="5400000">
                    <a:off x="8486592" y="2254924"/>
                    <a:ext cx="0" cy="342112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77" name="Line 74"/>
                  <p:cNvSpPr>
                    <a:spLocks noChangeShapeType="1"/>
                  </p:cNvSpPr>
                  <p:nvPr/>
                </p:nvSpPr>
                <p:spPr bwMode="auto">
                  <a:xfrm rot="5400000">
                    <a:off x="8530283" y="2551541"/>
                    <a:ext cx="252926" cy="1804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78" name="Line 75"/>
                  <p:cNvSpPr>
                    <a:spLocks noChangeShapeType="1"/>
                  </p:cNvSpPr>
                  <p:nvPr/>
                </p:nvSpPr>
                <p:spPr bwMode="auto">
                  <a:xfrm rot="5400000">
                    <a:off x="8186119" y="2550063"/>
                    <a:ext cx="253546" cy="538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79" name="Group 178"/>
                <p:cNvGrpSpPr/>
                <p:nvPr/>
              </p:nvGrpSpPr>
              <p:grpSpPr>
                <a:xfrm rot="16200000">
                  <a:off x="7426322" y="3341908"/>
                  <a:ext cx="345025" cy="359507"/>
                  <a:chOff x="8312623" y="2319399"/>
                  <a:chExt cx="345025" cy="359507"/>
                </a:xfrm>
              </p:grpSpPr>
              <p:sp>
                <p:nvSpPr>
                  <p:cNvPr id="180" name="Line 72"/>
                  <p:cNvSpPr>
                    <a:spLocks noChangeShapeType="1"/>
                  </p:cNvSpPr>
                  <p:nvPr/>
                </p:nvSpPr>
                <p:spPr bwMode="auto">
                  <a:xfrm rot="5400000">
                    <a:off x="8486592" y="2148343"/>
                    <a:ext cx="0" cy="342112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81" name="Line 73"/>
                  <p:cNvSpPr>
                    <a:spLocks noChangeShapeType="1"/>
                  </p:cNvSpPr>
                  <p:nvPr/>
                </p:nvSpPr>
                <p:spPr bwMode="auto">
                  <a:xfrm rot="5400000">
                    <a:off x="8486592" y="2254924"/>
                    <a:ext cx="0" cy="342112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82" name="Line 74"/>
                  <p:cNvSpPr>
                    <a:spLocks noChangeShapeType="1"/>
                  </p:cNvSpPr>
                  <p:nvPr/>
                </p:nvSpPr>
                <p:spPr bwMode="auto">
                  <a:xfrm rot="5400000">
                    <a:off x="8530283" y="2551541"/>
                    <a:ext cx="252926" cy="1804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83" name="Line 75"/>
                  <p:cNvSpPr>
                    <a:spLocks noChangeShapeType="1"/>
                  </p:cNvSpPr>
                  <p:nvPr/>
                </p:nvSpPr>
                <p:spPr bwMode="auto">
                  <a:xfrm rot="5400000">
                    <a:off x="8186119" y="2550063"/>
                    <a:ext cx="253546" cy="538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cxnSp>
              <p:nvCxnSpPr>
                <p:cNvPr id="185" name="Straight Connector 184"/>
                <p:cNvCxnSpPr>
                  <a:stCxn id="182" idx="1"/>
                  <a:endCxn id="178" idx="1"/>
                </p:cNvCxnSpPr>
                <p:nvPr/>
              </p:nvCxnSpPr>
              <p:spPr>
                <a:xfrm flipH="1" flipV="1">
                  <a:off x="7771548" y="3067905"/>
                  <a:ext cx="7040" cy="283048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2" name="Straight Connector 191"/>
                <p:cNvCxnSpPr/>
                <p:nvPr/>
              </p:nvCxnSpPr>
              <p:spPr>
                <a:xfrm flipV="1">
                  <a:off x="7178675" y="3520544"/>
                  <a:ext cx="234312" cy="531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0" name="Straight Connector 199"/>
                <p:cNvCxnSpPr/>
                <p:nvPr/>
              </p:nvCxnSpPr>
              <p:spPr>
                <a:xfrm flipV="1">
                  <a:off x="7181850" y="2891894"/>
                  <a:ext cx="234312" cy="531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1" name="Straight Connector 200"/>
                <p:cNvCxnSpPr/>
                <p:nvPr/>
              </p:nvCxnSpPr>
              <p:spPr>
                <a:xfrm flipH="1">
                  <a:off x="7184387" y="2892425"/>
                  <a:ext cx="638" cy="62812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04" name="Group 203"/>
              <p:cNvGrpSpPr/>
              <p:nvPr/>
            </p:nvGrpSpPr>
            <p:grpSpPr>
              <a:xfrm rot="10800000">
                <a:off x="6540500" y="2722880"/>
                <a:ext cx="599913" cy="971294"/>
                <a:chOff x="7178675" y="2722880"/>
                <a:chExt cx="599913" cy="971294"/>
              </a:xfrm>
            </p:grpSpPr>
            <p:grpSp>
              <p:nvGrpSpPr>
                <p:cNvPr id="205" name="Group 173"/>
                <p:cNvGrpSpPr/>
                <p:nvPr/>
              </p:nvGrpSpPr>
              <p:grpSpPr>
                <a:xfrm rot="16200000">
                  <a:off x="7421083" y="2715639"/>
                  <a:ext cx="345025" cy="359507"/>
                  <a:chOff x="8312623" y="2319399"/>
                  <a:chExt cx="345025" cy="359507"/>
                </a:xfrm>
              </p:grpSpPr>
              <p:sp>
                <p:nvSpPr>
                  <p:cNvPr id="215" name="Line 72"/>
                  <p:cNvSpPr>
                    <a:spLocks noChangeShapeType="1"/>
                  </p:cNvSpPr>
                  <p:nvPr/>
                </p:nvSpPr>
                <p:spPr bwMode="auto">
                  <a:xfrm rot="5400000">
                    <a:off x="8486592" y="2148343"/>
                    <a:ext cx="0" cy="342112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6" name="Line 73"/>
                  <p:cNvSpPr>
                    <a:spLocks noChangeShapeType="1"/>
                  </p:cNvSpPr>
                  <p:nvPr/>
                </p:nvSpPr>
                <p:spPr bwMode="auto">
                  <a:xfrm rot="5400000">
                    <a:off x="8486592" y="2254924"/>
                    <a:ext cx="0" cy="342112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" name="Line 74"/>
                  <p:cNvSpPr>
                    <a:spLocks noChangeShapeType="1"/>
                  </p:cNvSpPr>
                  <p:nvPr/>
                </p:nvSpPr>
                <p:spPr bwMode="auto">
                  <a:xfrm rot="5400000">
                    <a:off x="8530283" y="2551541"/>
                    <a:ext cx="252926" cy="1804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8" name="Line 75"/>
                  <p:cNvSpPr>
                    <a:spLocks noChangeShapeType="1"/>
                  </p:cNvSpPr>
                  <p:nvPr/>
                </p:nvSpPr>
                <p:spPr bwMode="auto">
                  <a:xfrm rot="5400000">
                    <a:off x="8186119" y="2550063"/>
                    <a:ext cx="253546" cy="538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06" name="Group 178"/>
                <p:cNvGrpSpPr/>
                <p:nvPr/>
              </p:nvGrpSpPr>
              <p:grpSpPr>
                <a:xfrm rot="16200000">
                  <a:off x="7426322" y="3341908"/>
                  <a:ext cx="345025" cy="359507"/>
                  <a:chOff x="8312623" y="2319399"/>
                  <a:chExt cx="345025" cy="359507"/>
                </a:xfrm>
              </p:grpSpPr>
              <p:sp>
                <p:nvSpPr>
                  <p:cNvPr id="211" name="Line 72"/>
                  <p:cNvSpPr>
                    <a:spLocks noChangeShapeType="1"/>
                  </p:cNvSpPr>
                  <p:nvPr/>
                </p:nvSpPr>
                <p:spPr bwMode="auto">
                  <a:xfrm rot="5400000">
                    <a:off x="8486592" y="2148343"/>
                    <a:ext cx="0" cy="342112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2" name="Line 73"/>
                  <p:cNvSpPr>
                    <a:spLocks noChangeShapeType="1"/>
                  </p:cNvSpPr>
                  <p:nvPr/>
                </p:nvSpPr>
                <p:spPr bwMode="auto">
                  <a:xfrm rot="5400000">
                    <a:off x="8486592" y="2254924"/>
                    <a:ext cx="0" cy="342112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3" name="Line 74"/>
                  <p:cNvSpPr>
                    <a:spLocks noChangeShapeType="1"/>
                  </p:cNvSpPr>
                  <p:nvPr/>
                </p:nvSpPr>
                <p:spPr bwMode="auto">
                  <a:xfrm rot="5400000">
                    <a:off x="8530283" y="2551541"/>
                    <a:ext cx="252926" cy="1804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4" name="Line 75"/>
                  <p:cNvSpPr>
                    <a:spLocks noChangeShapeType="1"/>
                  </p:cNvSpPr>
                  <p:nvPr/>
                </p:nvSpPr>
                <p:spPr bwMode="auto">
                  <a:xfrm rot="5400000">
                    <a:off x="8186119" y="2550063"/>
                    <a:ext cx="253546" cy="538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cxnSp>
              <p:nvCxnSpPr>
                <p:cNvPr id="207" name="Straight Connector 206"/>
                <p:cNvCxnSpPr>
                  <a:stCxn id="213" idx="1"/>
                  <a:endCxn id="218" idx="1"/>
                </p:cNvCxnSpPr>
                <p:nvPr/>
              </p:nvCxnSpPr>
              <p:spPr>
                <a:xfrm flipH="1" flipV="1">
                  <a:off x="7771548" y="3067905"/>
                  <a:ext cx="7040" cy="283048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8" name="Straight Connector 207"/>
                <p:cNvCxnSpPr/>
                <p:nvPr/>
              </p:nvCxnSpPr>
              <p:spPr>
                <a:xfrm flipV="1">
                  <a:off x="7178675" y="3520544"/>
                  <a:ext cx="234312" cy="531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9" name="Straight Connector 208"/>
                <p:cNvCxnSpPr/>
                <p:nvPr/>
              </p:nvCxnSpPr>
              <p:spPr>
                <a:xfrm flipV="1">
                  <a:off x="7181850" y="2891894"/>
                  <a:ext cx="234312" cy="531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0" name="Straight Connector 209"/>
                <p:cNvCxnSpPr/>
                <p:nvPr/>
              </p:nvCxnSpPr>
              <p:spPr>
                <a:xfrm flipH="1">
                  <a:off x="7184387" y="2892425"/>
                  <a:ext cx="638" cy="62812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19" name="Group 218"/>
              <p:cNvGrpSpPr/>
              <p:nvPr/>
            </p:nvGrpSpPr>
            <p:grpSpPr>
              <a:xfrm>
                <a:off x="5963601" y="2851686"/>
                <a:ext cx="345025" cy="359507"/>
                <a:chOff x="8312623" y="2319399"/>
                <a:chExt cx="345025" cy="359507"/>
              </a:xfrm>
            </p:grpSpPr>
            <p:sp>
              <p:nvSpPr>
                <p:cNvPr id="220" name="Line 72"/>
                <p:cNvSpPr>
                  <a:spLocks noChangeShapeType="1"/>
                </p:cNvSpPr>
                <p:nvPr/>
              </p:nvSpPr>
              <p:spPr bwMode="auto">
                <a:xfrm rot="5400000">
                  <a:off x="8486592" y="2148343"/>
                  <a:ext cx="0" cy="34211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1" name="Line 73"/>
                <p:cNvSpPr>
                  <a:spLocks noChangeShapeType="1"/>
                </p:cNvSpPr>
                <p:nvPr/>
              </p:nvSpPr>
              <p:spPr bwMode="auto">
                <a:xfrm rot="5400000">
                  <a:off x="8486592" y="2254924"/>
                  <a:ext cx="0" cy="34211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2" name="Line 74"/>
                <p:cNvSpPr>
                  <a:spLocks noChangeShapeType="1"/>
                </p:cNvSpPr>
                <p:nvPr/>
              </p:nvSpPr>
              <p:spPr bwMode="auto">
                <a:xfrm rot="5400000">
                  <a:off x="8530283" y="2551541"/>
                  <a:ext cx="252926" cy="18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3" name="Line 75"/>
                <p:cNvSpPr>
                  <a:spLocks noChangeShapeType="1"/>
                </p:cNvSpPr>
                <p:nvPr/>
              </p:nvSpPr>
              <p:spPr bwMode="auto">
                <a:xfrm rot="5400000">
                  <a:off x="8186119" y="2550063"/>
                  <a:ext cx="253546" cy="538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cxnSp>
            <p:nvCxnSpPr>
              <p:cNvPr id="224" name="Straight Connector 223"/>
              <p:cNvCxnSpPr/>
              <p:nvPr/>
            </p:nvCxnSpPr>
            <p:spPr>
              <a:xfrm flipV="1">
                <a:off x="6300788" y="3214156"/>
                <a:ext cx="234312" cy="531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25" name="Group 224"/>
              <p:cNvGrpSpPr/>
              <p:nvPr/>
            </p:nvGrpSpPr>
            <p:grpSpPr>
              <a:xfrm>
                <a:off x="5572598" y="2228911"/>
                <a:ext cx="345025" cy="359507"/>
                <a:chOff x="8312623" y="2319399"/>
                <a:chExt cx="345025" cy="359507"/>
              </a:xfrm>
            </p:grpSpPr>
            <p:sp>
              <p:nvSpPr>
                <p:cNvPr id="226" name="Line 72"/>
                <p:cNvSpPr>
                  <a:spLocks noChangeShapeType="1"/>
                </p:cNvSpPr>
                <p:nvPr/>
              </p:nvSpPr>
              <p:spPr bwMode="auto">
                <a:xfrm rot="5400000">
                  <a:off x="8486592" y="2148343"/>
                  <a:ext cx="0" cy="34211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7" name="Line 73"/>
                <p:cNvSpPr>
                  <a:spLocks noChangeShapeType="1"/>
                </p:cNvSpPr>
                <p:nvPr/>
              </p:nvSpPr>
              <p:spPr bwMode="auto">
                <a:xfrm rot="5400000">
                  <a:off x="8486592" y="2254924"/>
                  <a:ext cx="0" cy="34211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8" name="Line 74"/>
                <p:cNvSpPr>
                  <a:spLocks noChangeShapeType="1"/>
                </p:cNvSpPr>
                <p:nvPr/>
              </p:nvSpPr>
              <p:spPr bwMode="auto">
                <a:xfrm rot="5400000">
                  <a:off x="8530283" y="2551541"/>
                  <a:ext cx="252926" cy="18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9" name="Line 75"/>
                <p:cNvSpPr>
                  <a:spLocks noChangeShapeType="1"/>
                </p:cNvSpPr>
                <p:nvPr/>
              </p:nvSpPr>
              <p:spPr bwMode="auto">
                <a:xfrm rot="5400000">
                  <a:off x="8186119" y="2550063"/>
                  <a:ext cx="253546" cy="538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230" name="Line 74"/>
              <p:cNvSpPr>
                <a:spLocks noChangeShapeType="1"/>
              </p:cNvSpPr>
              <p:nvPr/>
            </p:nvSpPr>
            <p:spPr bwMode="auto">
              <a:xfrm rot="5400000" flipV="1">
                <a:off x="5999959" y="2720179"/>
                <a:ext cx="269556" cy="1271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1" name="Line 72"/>
              <p:cNvSpPr>
                <a:spLocks noChangeShapeType="1"/>
              </p:cNvSpPr>
              <p:nvPr/>
            </p:nvSpPr>
            <p:spPr bwMode="auto">
              <a:xfrm rot="5400000" flipH="1">
                <a:off x="6636680" y="1859891"/>
                <a:ext cx="1526" cy="145076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2" name="Line 74"/>
              <p:cNvSpPr>
                <a:spLocks noChangeShapeType="1"/>
              </p:cNvSpPr>
              <p:nvPr/>
            </p:nvSpPr>
            <p:spPr bwMode="auto">
              <a:xfrm rot="5400000" flipV="1">
                <a:off x="8135942" y="2655889"/>
                <a:ext cx="455293" cy="1079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3" name="Line 72"/>
              <p:cNvSpPr>
                <a:spLocks noChangeShapeType="1"/>
              </p:cNvSpPr>
              <p:nvPr/>
            </p:nvSpPr>
            <p:spPr bwMode="auto">
              <a:xfrm rot="5400000">
                <a:off x="7793832" y="1774031"/>
                <a:ext cx="4762" cy="13335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4" name="Oval 233"/>
              <p:cNvSpPr/>
              <p:nvPr/>
            </p:nvSpPr>
            <p:spPr>
              <a:xfrm>
                <a:off x="7107238" y="2415380"/>
                <a:ext cx="45719" cy="45719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44" name="Group 243"/>
              <p:cNvGrpSpPr/>
              <p:nvPr/>
            </p:nvGrpSpPr>
            <p:grpSpPr>
              <a:xfrm>
                <a:off x="6532145" y="1990089"/>
                <a:ext cx="454444" cy="345025"/>
                <a:chOff x="6784557" y="1994852"/>
                <a:chExt cx="454444" cy="345025"/>
              </a:xfrm>
            </p:grpSpPr>
            <p:grpSp>
              <p:nvGrpSpPr>
                <p:cNvPr id="235" name="Group 234"/>
                <p:cNvGrpSpPr/>
                <p:nvPr/>
              </p:nvGrpSpPr>
              <p:grpSpPr>
                <a:xfrm rot="5400000">
                  <a:off x="6791798" y="1987611"/>
                  <a:ext cx="345025" cy="359507"/>
                  <a:chOff x="8312623" y="2319399"/>
                  <a:chExt cx="345025" cy="359507"/>
                </a:xfrm>
              </p:grpSpPr>
              <p:sp>
                <p:nvSpPr>
                  <p:cNvPr id="236" name="Line 72"/>
                  <p:cNvSpPr>
                    <a:spLocks noChangeShapeType="1"/>
                  </p:cNvSpPr>
                  <p:nvPr/>
                </p:nvSpPr>
                <p:spPr bwMode="auto">
                  <a:xfrm rot="5400000">
                    <a:off x="8486592" y="2148343"/>
                    <a:ext cx="0" cy="342112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37" name="Line 73"/>
                  <p:cNvSpPr>
                    <a:spLocks noChangeShapeType="1"/>
                  </p:cNvSpPr>
                  <p:nvPr/>
                </p:nvSpPr>
                <p:spPr bwMode="auto">
                  <a:xfrm rot="5400000">
                    <a:off x="8486592" y="2254924"/>
                    <a:ext cx="0" cy="342112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38" name="Line 74"/>
                  <p:cNvSpPr>
                    <a:spLocks noChangeShapeType="1"/>
                  </p:cNvSpPr>
                  <p:nvPr/>
                </p:nvSpPr>
                <p:spPr bwMode="auto">
                  <a:xfrm rot="5400000">
                    <a:off x="8530283" y="2551541"/>
                    <a:ext cx="252926" cy="1804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39" name="Line 75"/>
                  <p:cNvSpPr>
                    <a:spLocks noChangeShapeType="1"/>
                  </p:cNvSpPr>
                  <p:nvPr/>
                </p:nvSpPr>
                <p:spPr bwMode="auto">
                  <a:xfrm rot="5400000">
                    <a:off x="8186119" y="2550063"/>
                    <a:ext cx="253546" cy="538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240" name="Oval 239"/>
                <p:cNvSpPr/>
                <p:nvPr/>
              </p:nvSpPr>
              <p:spPr>
                <a:xfrm>
                  <a:off x="7148514" y="2108519"/>
                  <a:ext cx="90487" cy="91758"/>
                </a:xfrm>
                <a:prstGeom prst="ellipse">
                  <a:avLst/>
                </a:prstGeom>
                <a:noFill/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cxnSp>
            <p:nvCxnSpPr>
              <p:cNvPr id="241" name="Straight Connector 240"/>
              <p:cNvCxnSpPr/>
              <p:nvPr/>
            </p:nvCxnSpPr>
            <p:spPr>
              <a:xfrm flipH="1" flipV="1">
                <a:off x="7124701" y="2147888"/>
                <a:ext cx="7937" cy="746124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3" name="Line 75"/>
              <p:cNvSpPr>
                <a:spLocks noChangeShapeType="1"/>
              </p:cNvSpPr>
              <p:nvPr/>
            </p:nvSpPr>
            <p:spPr bwMode="auto">
              <a:xfrm rot="10800000" flipV="1">
                <a:off x="6986383" y="2151062"/>
                <a:ext cx="139905" cy="95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245" name="Group 244"/>
              <p:cNvGrpSpPr/>
              <p:nvPr/>
            </p:nvGrpSpPr>
            <p:grpSpPr>
              <a:xfrm rot="10800000">
                <a:off x="7487820" y="1980564"/>
                <a:ext cx="454444" cy="345025"/>
                <a:chOff x="6784557" y="1994852"/>
                <a:chExt cx="454444" cy="345025"/>
              </a:xfrm>
            </p:grpSpPr>
            <p:grpSp>
              <p:nvGrpSpPr>
                <p:cNvPr id="246" name="Group 234"/>
                <p:cNvGrpSpPr/>
                <p:nvPr/>
              </p:nvGrpSpPr>
              <p:grpSpPr>
                <a:xfrm rot="5400000">
                  <a:off x="6791798" y="1987611"/>
                  <a:ext cx="345025" cy="359507"/>
                  <a:chOff x="8312623" y="2319399"/>
                  <a:chExt cx="345025" cy="359507"/>
                </a:xfrm>
              </p:grpSpPr>
              <p:sp>
                <p:nvSpPr>
                  <p:cNvPr id="248" name="Line 72"/>
                  <p:cNvSpPr>
                    <a:spLocks noChangeShapeType="1"/>
                  </p:cNvSpPr>
                  <p:nvPr/>
                </p:nvSpPr>
                <p:spPr bwMode="auto">
                  <a:xfrm rot="5400000">
                    <a:off x="8486592" y="2148343"/>
                    <a:ext cx="0" cy="342112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49" name="Line 73"/>
                  <p:cNvSpPr>
                    <a:spLocks noChangeShapeType="1"/>
                  </p:cNvSpPr>
                  <p:nvPr/>
                </p:nvSpPr>
                <p:spPr bwMode="auto">
                  <a:xfrm rot="5400000">
                    <a:off x="8486592" y="2254924"/>
                    <a:ext cx="0" cy="342112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50" name="Line 74"/>
                  <p:cNvSpPr>
                    <a:spLocks noChangeShapeType="1"/>
                  </p:cNvSpPr>
                  <p:nvPr/>
                </p:nvSpPr>
                <p:spPr bwMode="auto">
                  <a:xfrm rot="5400000">
                    <a:off x="8530283" y="2551541"/>
                    <a:ext cx="252926" cy="1804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51" name="Line 75"/>
                  <p:cNvSpPr>
                    <a:spLocks noChangeShapeType="1"/>
                  </p:cNvSpPr>
                  <p:nvPr/>
                </p:nvSpPr>
                <p:spPr bwMode="auto">
                  <a:xfrm rot="5400000">
                    <a:off x="8186119" y="2550063"/>
                    <a:ext cx="253546" cy="538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247" name="Oval 246"/>
                <p:cNvSpPr/>
                <p:nvPr/>
              </p:nvSpPr>
              <p:spPr>
                <a:xfrm>
                  <a:off x="7148514" y="2108519"/>
                  <a:ext cx="90487" cy="91758"/>
                </a:xfrm>
                <a:prstGeom prst="ellipse">
                  <a:avLst/>
                </a:prstGeom>
                <a:noFill/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cxnSp>
            <p:nvCxnSpPr>
              <p:cNvPr id="253" name="Straight Connector 252"/>
              <p:cNvCxnSpPr/>
              <p:nvPr/>
            </p:nvCxnSpPr>
            <p:spPr>
              <a:xfrm flipH="1" flipV="1">
                <a:off x="7356476" y="2157413"/>
                <a:ext cx="7937" cy="746124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4" name="Line 75"/>
              <p:cNvSpPr>
                <a:spLocks noChangeShapeType="1"/>
              </p:cNvSpPr>
              <p:nvPr/>
            </p:nvSpPr>
            <p:spPr bwMode="auto">
              <a:xfrm rot="10800000" flipV="1">
                <a:off x="7348333" y="2166937"/>
                <a:ext cx="139905" cy="95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" name="Oval 254"/>
              <p:cNvSpPr/>
              <p:nvPr/>
            </p:nvSpPr>
            <p:spPr>
              <a:xfrm>
                <a:off x="7339013" y="2555080"/>
                <a:ext cx="45719" cy="45719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6" name="Oval 255"/>
              <p:cNvSpPr/>
              <p:nvPr/>
            </p:nvSpPr>
            <p:spPr>
              <a:xfrm>
                <a:off x="7935913" y="3225005"/>
                <a:ext cx="45719" cy="45719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7" name="Oval 256"/>
              <p:cNvSpPr/>
              <p:nvPr/>
            </p:nvSpPr>
            <p:spPr>
              <a:xfrm>
                <a:off x="6519863" y="3193255"/>
                <a:ext cx="45719" cy="45719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8" name="Oval 257"/>
              <p:cNvSpPr/>
              <p:nvPr/>
            </p:nvSpPr>
            <p:spPr>
              <a:xfrm>
                <a:off x="6110288" y="2561430"/>
                <a:ext cx="45719" cy="45719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9" name="Oval 258"/>
              <p:cNvSpPr/>
              <p:nvPr/>
            </p:nvSpPr>
            <p:spPr>
              <a:xfrm>
                <a:off x="8332788" y="2409030"/>
                <a:ext cx="45719" cy="45719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0" name="Line 74"/>
              <p:cNvSpPr>
                <a:spLocks noChangeShapeType="1"/>
              </p:cNvSpPr>
              <p:nvPr/>
            </p:nvSpPr>
            <p:spPr bwMode="auto">
              <a:xfrm rot="5400000" flipV="1">
                <a:off x="6340009" y="2523658"/>
                <a:ext cx="396120" cy="168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1" name="Line 74"/>
              <p:cNvSpPr>
                <a:spLocks noChangeShapeType="1"/>
              </p:cNvSpPr>
              <p:nvPr/>
            </p:nvSpPr>
            <p:spPr bwMode="auto">
              <a:xfrm rot="5400000" flipV="1">
                <a:off x="7740187" y="2526835"/>
                <a:ext cx="408822" cy="1689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2" name="Oval 261"/>
              <p:cNvSpPr/>
              <p:nvPr/>
            </p:nvSpPr>
            <p:spPr>
              <a:xfrm>
                <a:off x="7920038" y="2418555"/>
                <a:ext cx="45719" cy="45719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3" name="Oval 262"/>
              <p:cNvSpPr/>
              <p:nvPr/>
            </p:nvSpPr>
            <p:spPr>
              <a:xfrm>
                <a:off x="6513513" y="2558255"/>
                <a:ext cx="45719" cy="45719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64" name="Straight Connector 263"/>
              <p:cNvCxnSpPr/>
              <p:nvPr/>
            </p:nvCxnSpPr>
            <p:spPr>
              <a:xfrm flipV="1">
                <a:off x="5735638" y="3198281"/>
                <a:ext cx="234312" cy="531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5" name="Straight Connector 264"/>
              <p:cNvCxnSpPr/>
              <p:nvPr/>
            </p:nvCxnSpPr>
            <p:spPr>
              <a:xfrm flipV="1">
                <a:off x="8526463" y="3233206"/>
                <a:ext cx="234312" cy="531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6" name="Line 72"/>
              <p:cNvSpPr>
                <a:spLocks noChangeShapeType="1"/>
              </p:cNvSpPr>
              <p:nvPr/>
            </p:nvSpPr>
            <p:spPr bwMode="auto">
              <a:xfrm rot="10800000">
                <a:off x="5740021" y="3018687"/>
                <a:ext cx="0" cy="34211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" name="Line 72"/>
              <p:cNvSpPr>
                <a:spLocks noChangeShapeType="1"/>
              </p:cNvSpPr>
              <p:nvPr/>
            </p:nvSpPr>
            <p:spPr bwMode="auto">
              <a:xfrm rot="10800000">
                <a:off x="8756271" y="3063137"/>
                <a:ext cx="0" cy="34211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cxnSp>
            <p:nvCxnSpPr>
              <p:cNvPr id="268" name="Straight Connector 267"/>
              <p:cNvCxnSpPr/>
              <p:nvPr/>
            </p:nvCxnSpPr>
            <p:spPr>
              <a:xfrm flipV="1">
                <a:off x="5335588" y="2575981"/>
                <a:ext cx="234312" cy="531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9" name="Line 72"/>
              <p:cNvSpPr>
                <a:spLocks noChangeShapeType="1"/>
              </p:cNvSpPr>
              <p:nvPr/>
            </p:nvSpPr>
            <p:spPr bwMode="auto">
              <a:xfrm rot="10800000">
                <a:off x="5321643" y="1120345"/>
                <a:ext cx="27596" cy="251439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cxnSp>
            <p:nvCxnSpPr>
              <p:cNvPr id="272" name="Straight Connector 271"/>
              <p:cNvCxnSpPr/>
              <p:nvPr/>
            </p:nvCxnSpPr>
            <p:spPr>
              <a:xfrm flipV="1">
                <a:off x="8804913" y="2433106"/>
                <a:ext cx="234312" cy="531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3" name="Line 72"/>
              <p:cNvSpPr>
                <a:spLocks noChangeShapeType="1"/>
              </p:cNvSpPr>
              <p:nvPr/>
            </p:nvSpPr>
            <p:spPr bwMode="auto">
              <a:xfrm rot="10800000">
                <a:off x="9034721" y="2263037"/>
                <a:ext cx="0" cy="34211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4" name="Line 72"/>
              <p:cNvSpPr>
                <a:spLocks noChangeShapeType="1"/>
              </p:cNvSpPr>
              <p:nvPr/>
            </p:nvSpPr>
            <p:spPr bwMode="auto">
              <a:xfrm rot="10800000">
                <a:off x="9020431" y="1095632"/>
                <a:ext cx="24507" cy="259244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5" name="Line 74"/>
              <p:cNvSpPr>
                <a:spLocks noChangeShapeType="1"/>
              </p:cNvSpPr>
              <p:nvPr/>
            </p:nvSpPr>
            <p:spPr bwMode="auto">
              <a:xfrm rot="5400000" flipV="1">
                <a:off x="6403820" y="1851500"/>
                <a:ext cx="269556" cy="1271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6" name="Line 74"/>
              <p:cNvSpPr>
                <a:spLocks noChangeShapeType="1"/>
              </p:cNvSpPr>
              <p:nvPr/>
            </p:nvSpPr>
            <p:spPr bwMode="auto">
              <a:xfrm rot="5400000" flipV="1">
                <a:off x="7797646" y="1845151"/>
                <a:ext cx="269556" cy="1271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7" name="Line 72"/>
              <p:cNvSpPr>
                <a:spLocks noChangeShapeType="1"/>
              </p:cNvSpPr>
              <p:nvPr/>
            </p:nvSpPr>
            <p:spPr bwMode="auto">
              <a:xfrm rot="5400000">
                <a:off x="7252494" y="935830"/>
                <a:ext cx="3175" cy="15668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8" name="Line 72"/>
              <p:cNvSpPr>
                <a:spLocks noChangeShapeType="1"/>
              </p:cNvSpPr>
              <p:nvPr/>
            </p:nvSpPr>
            <p:spPr bwMode="auto">
              <a:xfrm rot="5400000">
                <a:off x="7260431" y="3180555"/>
                <a:ext cx="3175" cy="15668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9" name="Line 74"/>
              <p:cNvSpPr>
                <a:spLocks noChangeShapeType="1"/>
              </p:cNvSpPr>
              <p:nvPr/>
            </p:nvSpPr>
            <p:spPr bwMode="auto">
              <a:xfrm rot="5400000" flipV="1">
                <a:off x="6415728" y="3832702"/>
                <a:ext cx="269556" cy="1271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0" name="Line 74"/>
              <p:cNvSpPr>
                <a:spLocks noChangeShapeType="1"/>
              </p:cNvSpPr>
              <p:nvPr/>
            </p:nvSpPr>
            <p:spPr bwMode="auto">
              <a:xfrm rot="5400000" flipV="1">
                <a:off x="7816697" y="3826352"/>
                <a:ext cx="269556" cy="1271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2" name="Line 74"/>
              <p:cNvSpPr>
                <a:spLocks noChangeShapeType="1"/>
              </p:cNvSpPr>
              <p:nvPr/>
            </p:nvSpPr>
            <p:spPr bwMode="auto">
              <a:xfrm rot="5400000" flipV="1">
                <a:off x="5304874" y="1794433"/>
                <a:ext cx="868384" cy="10024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3" name="Line 74"/>
              <p:cNvSpPr>
                <a:spLocks noChangeShapeType="1"/>
              </p:cNvSpPr>
              <p:nvPr/>
            </p:nvSpPr>
            <p:spPr bwMode="auto">
              <a:xfrm rot="5400000" flipV="1">
                <a:off x="8257620" y="1718229"/>
                <a:ext cx="728687" cy="1002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4" name="Oval 283"/>
              <p:cNvSpPr/>
              <p:nvPr/>
            </p:nvSpPr>
            <p:spPr>
              <a:xfrm>
                <a:off x="5707856" y="1336673"/>
                <a:ext cx="45719" cy="45719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5" name="Oval 284"/>
              <p:cNvSpPr/>
              <p:nvPr/>
            </p:nvSpPr>
            <p:spPr>
              <a:xfrm>
                <a:off x="8589963" y="1329530"/>
                <a:ext cx="45719" cy="45719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6" name="Line 59"/>
              <p:cNvSpPr>
                <a:spLocks noChangeShapeType="1"/>
              </p:cNvSpPr>
              <p:nvPr/>
            </p:nvSpPr>
            <p:spPr bwMode="auto">
              <a:xfrm>
                <a:off x="7134774" y="4149814"/>
                <a:ext cx="22807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7" name="Line 81"/>
              <p:cNvSpPr>
                <a:spLocks noChangeShapeType="1"/>
              </p:cNvSpPr>
              <p:nvPr/>
            </p:nvSpPr>
            <p:spPr bwMode="auto">
              <a:xfrm>
                <a:off x="7139526" y="4161925"/>
                <a:ext cx="114037" cy="116271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8" name="Line 82"/>
              <p:cNvSpPr>
                <a:spLocks noChangeShapeType="1"/>
              </p:cNvSpPr>
              <p:nvPr/>
            </p:nvSpPr>
            <p:spPr bwMode="auto">
              <a:xfrm flipH="1">
                <a:off x="7248811" y="4149814"/>
                <a:ext cx="114037" cy="116271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9" name="Line 74"/>
              <p:cNvSpPr>
                <a:spLocks noChangeShapeType="1"/>
              </p:cNvSpPr>
              <p:nvPr/>
            </p:nvSpPr>
            <p:spPr bwMode="auto">
              <a:xfrm rot="5400000" flipV="1">
                <a:off x="7143039" y="4045663"/>
                <a:ext cx="196217" cy="4294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0" name="TextBox 289"/>
              <p:cNvSpPr txBox="1"/>
              <p:nvPr/>
            </p:nvSpPr>
            <p:spPr>
              <a:xfrm>
                <a:off x="6377940" y="3375660"/>
                <a:ext cx="50292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NL2</a:t>
                </a:r>
                <a:endParaRPr lang="en-US" sz="1200" dirty="0"/>
              </a:p>
            </p:txBody>
          </p:sp>
          <p:sp>
            <p:nvSpPr>
              <p:cNvPr id="291" name="TextBox 290"/>
              <p:cNvSpPr txBox="1"/>
              <p:nvPr/>
            </p:nvSpPr>
            <p:spPr>
              <a:xfrm>
                <a:off x="7703820" y="3390900"/>
                <a:ext cx="50292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NR2</a:t>
                </a:r>
                <a:endParaRPr lang="en-US" sz="1200" dirty="0"/>
              </a:p>
            </p:txBody>
          </p:sp>
          <p:sp>
            <p:nvSpPr>
              <p:cNvPr id="292" name="TextBox 291"/>
              <p:cNvSpPr txBox="1"/>
              <p:nvPr/>
            </p:nvSpPr>
            <p:spPr>
              <a:xfrm>
                <a:off x="6355080" y="2750820"/>
                <a:ext cx="50292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NL1</a:t>
                </a:r>
                <a:endParaRPr lang="en-US" sz="1200" dirty="0"/>
              </a:p>
            </p:txBody>
          </p:sp>
          <p:sp>
            <p:nvSpPr>
              <p:cNvPr id="293" name="TextBox 292"/>
              <p:cNvSpPr txBox="1"/>
              <p:nvPr/>
            </p:nvSpPr>
            <p:spPr>
              <a:xfrm>
                <a:off x="7680960" y="2766060"/>
                <a:ext cx="50292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NR1</a:t>
                </a:r>
                <a:endParaRPr lang="en-US" sz="1200" dirty="0"/>
              </a:p>
            </p:txBody>
          </p:sp>
          <p:sp>
            <p:nvSpPr>
              <p:cNvPr id="294" name="TextBox 293"/>
              <p:cNvSpPr txBox="1"/>
              <p:nvPr/>
            </p:nvSpPr>
            <p:spPr>
              <a:xfrm>
                <a:off x="5900249" y="2987040"/>
                <a:ext cx="502921" cy="276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NFL</a:t>
                </a:r>
                <a:endParaRPr lang="en-US" sz="1200" dirty="0"/>
              </a:p>
            </p:txBody>
          </p:sp>
          <p:sp>
            <p:nvSpPr>
              <p:cNvPr id="295" name="TextBox 294"/>
              <p:cNvSpPr txBox="1"/>
              <p:nvPr/>
            </p:nvSpPr>
            <p:spPr>
              <a:xfrm>
                <a:off x="8132317" y="2994450"/>
                <a:ext cx="502921" cy="276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NFR</a:t>
                </a:r>
                <a:endParaRPr lang="en-US" sz="1200" dirty="0"/>
              </a:p>
            </p:txBody>
          </p:sp>
          <p:sp>
            <p:nvSpPr>
              <p:cNvPr id="296" name="TextBox 295"/>
              <p:cNvSpPr txBox="1"/>
              <p:nvPr/>
            </p:nvSpPr>
            <p:spPr>
              <a:xfrm>
                <a:off x="5544991" y="2324101"/>
                <a:ext cx="502921" cy="3415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XL</a:t>
                </a:r>
                <a:endParaRPr lang="en-US" sz="1200" dirty="0"/>
              </a:p>
            </p:txBody>
          </p:sp>
          <p:sp>
            <p:nvSpPr>
              <p:cNvPr id="297" name="TextBox 296"/>
              <p:cNvSpPr txBox="1"/>
              <p:nvPr/>
            </p:nvSpPr>
            <p:spPr>
              <a:xfrm>
                <a:off x="8432971" y="2194561"/>
                <a:ext cx="502921" cy="3415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XR</a:t>
                </a:r>
                <a:endParaRPr lang="en-US" sz="1200" dirty="0"/>
              </a:p>
            </p:txBody>
          </p:sp>
          <p:sp>
            <p:nvSpPr>
              <p:cNvPr id="298" name="TextBox 297"/>
              <p:cNvSpPr txBox="1"/>
              <p:nvPr/>
            </p:nvSpPr>
            <p:spPr>
              <a:xfrm>
                <a:off x="7688580" y="2026920"/>
                <a:ext cx="50292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PR</a:t>
                </a:r>
                <a:endParaRPr lang="en-US" sz="1200" dirty="0"/>
              </a:p>
            </p:txBody>
          </p:sp>
          <p:sp>
            <p:nvSpPr>
              <p:cNvPr id="299" name="TextBox 298"/>
              <p:cNvSpPr txBox="1"/>
              <p:nvPr/>
            </p:nvSpPr>
            <p:spPr>
              <a:xfrm>
                <a:off x="6454140" y="2034540"/>
                <a:ext cx="50292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PL</a:t>
                </a:r>
                <a:endParaRPr lang="en-US" sz="1200" dirty="0"/>
              </a:p>
            </p:txBody>
          </p:sp>
          <p:sp>
            <p:nvSpPr>
              <p:cNvPr id="300" name="TextBox 299"/>
              <p:cNvSpPr txBox="1"/>
              <p:nvPr/>
            </p:nvSpPr>
            <p:spPr>
              <a:xfrm>
                <a:off x="6002628" y="2301240"/>
                <a:ext cx="573433" cy="3415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VL=0</a:t>
                </a:r>
                <a:endParaRPr lang="en-US" sz="1200" dirty="0"/>
              </a:p>
            </p:txBody>
          </p:sp>
          <p:sp>
            <p:nvSpPr>
              <p:cNvPr id="301" name="TextBox 300"/>
              <p:cNvSpPr txBox="1"/>
              <p:nvPr/>
            </p:nvSpPr>
            <p:spPr>
              <a:xfrm>
                <a:off x="7909560" y="2164080"/>
                <a:ext cx="64008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VR=1</a:t>
                </a:r>
                <a:endParaRPr lang="en-US" sz="1200" dirty="0"/>
              </a:p>
            </p:txBody>
          </p:sp>
          <p:sp>
            <p:nvSpPr>
              <p:cNvPr id="302" name="TextBox 301"/>
              <p:cNvSpPr txBox="1"/>
              <p:nvPr/>
            </p:nvSpPr>
            <p:spPr>
              <a:xfrm rot="16200000">
                <a:off x="5354994" y="2993252"/>
                <a:ext cx="582856" cy="3065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VDD</a:t>
                </a:r>
                <a:endParaRPr lang="en-US" sz="1200" dirty="0"/>
              </a:p>
            </p:txBody>
          </p:sp>
          <p:sp>
            <p:nvSpPr>
              <p:cNvPr id="303" name="TextBox 302"/>
              <p:cNvSpPr txBox="1"/>
              <p:nvPr/>
            </p:nvSpPr>
            <p:spPr>
              <a:xfrm rot="5400000">
                <a:off x="8575683" y="3151960"/>
                <a:ext cx="603236" cy="3065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VDD</a:t>
                </a:r>
                <a:endParaRPr lang="en-US" sz="1200" dirty="0"/>
              </a:p>
            </p:txBody>
          </p:sp>
          <p:sp>
            <p:nvSpPr>
              <p:cNvPr id="304" name="TextBox 303"/>
              <p:cNvSpPr txBox="1"/>
              <p:nvPr/>
            </p:nvSpPr>
            <p:spPr>
              <a:xfrm>
                <a:off x="6530340" y="3070860"/>
                <a:ext cx="50292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VNL</a:t>
                </a:r>
                <a:endParaRPr lang="en-US" sz="1200" dirty="0"/>
              </a:p>
            </p:txBody>
          </p:sp>
          <p:sp>
            <p:nvSpPr>
              <p:cNvPr id="305" name="TextBox 304"/>
              <p:cNvSpPr txBox="1"/>
              <p:nvPr/>
            </p:nvSpPr>
            <p:spPr>
              <a:xfrm>
                <a:off x="7520940" y="3078480"/>
                <a:ext cx="50292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VNR</a:t>
                </a:r>
                <a:endParaRPr lang="en-US" sz="1200" dirty="0"/>
              </a:p>
            </p:txBody>
          </p:sp>
          <p:sp>
            <p:nvSpPr>
              <p:cNvPr id="306" name="TextBox 305"/>
              <p:cNvSpPr txBox="1"/>
              <p:nvPr/>
            </p:nvSpPr>
            <p:spPr>
              <a:xfrm>
                <a:off x="6942955" y="1464252"/>
                <a:ext cx="640900" cy="3415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VDD</a:t>
                </a:r>
                <a:endParaRPr lang="en-US" sz="1200" dirty="0"/>
              </a:p>
            </p:txBody>
          </p:sp>
          <p:sp>
            <p:nvSpPr>
              <p:cNvPr id="307" name="TextBox 306"/>
              <p:cNvSpPr txBox="1"/>
              <p:nvPr/>
            </p:nvSpPr>
            <p:spPr>
              <a:xfrm>
                <a:off x="6951914" y="1090244"/>
                <a:ext cx="502921" cy="276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WL</a:t>
                </a:r>
                <a:endParaRPr lang="en-US" sz="1200" dirty="0"/>
              </a:p>
            </p:txBody>
          </p:sp>
          <p:sp>
            <p:nvSpPr>
              <p:cNvPr id="308" name="TextBox 307"/>
              <p:cNvSpPr txBox="1"/>
              <p:nvPr/>
            </p:nvSpPr>
            <p:spPr>
              <a:xfrm>
                <a:off x="5291990" y="1107988"/>
                <a:ext cx="50292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BL</a:t>
                </a:r>
                <a:endParaRPr lang="en-US" sz="1200" dirty="0"/>
              </a:p>
            </p:txBody>
          </p:sp>
        </p:grpSp>
        <p:sp>
          <p:nvSpPr>
            <p:cNvPr id="309" name="TextBox 308"/>
            <p:cNvSpPr txBox="1"/>
            <p:nvPr/>
          </p:nvSpPr>
          <p:spPr>
            <a:xfrm>
              <a:off x="8641080" y="1046204"/>
              <a:ext cx="50292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BLB</a:t>
              </a:r>
              <a:endParaRPr lang="en-US" sz="1200" dirty="0"/>
            </a:p>
          </p:txBody>
        </p:sp>
      </p:grpSp>
      <p:grpSp>
        <p:nvGrpSpPr>
          <p:cNvPr id="270" name="Group 269"/>
          <p:cNvGrpSpPr/>
          <p:nvPr/>
        </p:nvGrpSpPr>
        <p:grpSpPr>
          <a:xfrm>
            <a:off x="1156235" y="1163903"/>
            <a:ext cx="3658660" cy="2257478"/>
            <a:chOff x="1156235" y="1163903"/>
            <a:chExt cx="3658660" cy="2257478"/>
          </a:xfrm>
        </p:grpSpPr>
        <p:grpSp>
          <p:nvGrpSpPr>
            <p:cNvPr id="452" name="Group 451"/>
            <p:cNvGrpSpPr/>
            <p:nvPr/>
          </p:nvGrpSpPr>
          <p:grpSpPr>
            <a:xfrm>
              <a:off x="1156235" y="1182953"/>
              <a:ext cx="3658660" cy="2238428"/>
              <a:chOff x="758090" y="1038172"/>
              <a:chExt cx="4072992" cy="2592791"/>
            </a:xfrm>
          </p:grpSpPr>
          <p:grpSp>
            <p:nvGrpSpPr>
              <p:cNvPr id="310" name="Group 309"/>
              <p:cNvGrpSpPr/>
              <p:nvPr/>
            </p:nvGrpSpPr>
            <p:grpSpPr>
              <a:xfrm>
                <a:off x="3627911" y="2025745"/>
                <a:ext cx="345025" cy="359507"/>
                <a:chOff x="8312623" y="2319399"/>
                <a:chExt cx="345025" cy="359507"/>
              </a:xfrm>
            </p:grpSpPr>
            <p:sp>
              <p:nvSpPr>
                <p:cNvPr id="311" name="Line 72"/>
                <p:cNvSpPr>
                  <a:spLocks noChangeShapeType="1"/>
                </p:cNvSpPr>
                <p:nvPr/>
              </p:nvSpPr>
              <p:spPr bwMode="auto">
                <a:xfrm rot="5400000">
                  <a:off x="8486592" y="2148343"/>
                  <a:ext cx="0" cy="34211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2" name="Line 73"/>
                <p:cNvSpPr>
                  <a:spLocks noChangeShapeType="1"/>
                </p:cNvSpPr>
                <p:nvPr/>
              </p:nvSpPr>
              <p:spPr bwMode="auto">
                <a:xfrm rot="5400000">
                  <a:off x="8486592" y="2254924"/>
                  <a:ext cx="0" cy="34211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3" name="Line 74"/>
                <p:cNvSpPr>
                  <a:spLocks noChangeShapeType="1"/>
                </p:cNvSpPr>
                <p:nvPr/>
              </p:nvSpPr>
              <p:spPr bwMode="auto">
                <a:xfrm rot="5400000">
                  <a:off x="8530283" y="2551541"/>
                  <a:ext cx="252926" cy="18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4" name="Line 75"/>
                <p:cNvSpPr>
                  <a:spLocks noChangeShapeType="1"/>
                </p:cNvSpPr>
                <p:nvPr/>
              </p:nvSpPr>
              <p:spPr bwMode="auto">
                <a:xfrm rot="5400000">
                  <a:off x="8186119" y="2550063"/>
                  <a:ext cx="253546" cy="538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21" name="Group 320"/>
              <p:cNvGrpSpPr/>
              <p:nvPr/>
            </p:nvGrpSpPr>
            <p:grpSpPr>
              <a:xfrm>
                <a:off x="2827338" y="2661001"/>
                <a:ext cx="596738" cy="628073"/>
                <a:chOff x="7181850" y="2722880"/>
                <a:chExt cx="596738" cy="628073"/>
              </a:xfrm>
            </p:grpSpPr>
            <p:grpSp>
              <p:nvGrpSpPr>
                <p:cNvPr id="322" name="Group 173"/>
                <p:cNvGrpSpPr/>
                <p:nvPr/>
              </p:nvGrpSpPr>
              <p:grpSpPr>
                <a:xfrm rot="16200000">
                  <a:off x="7421083" y="2715639"/>
                  <a:ext cx="345025" cy="359507"/>
                  <a:chOff x="8312623" y="2319399"/>
                  <a:chExt cx="345025" cy="359507"/>
                </a:xfrm>
              </p:grpSpPr>
              <p:sp>
                <p:nvSpPr>
                  <p:cNvPr id="332" name="Line 72"/>
                  <p:cNvSpPr>
                    <a:spLocks noChangeShapeType="1"/>
                  </p:cNvSpPr>
                  <p:nvPr/>
                </p:nvSpPr>
                <p:spPr bwMode="auto">
                  <a:xfrm rot="5400000">
                    <a:off x="8486592" y="2148343"/>
                    <a:ext cx="0" cy="342112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33" name="Line 73"/>
                  <p:cNvSpPr>
                    <a:spLocks noChangeShapeType="1"/>
                  </p:cNvSpPr>
                  <p:nvPr/>
                </p:nvSpPr>
                <p:spPr bwMode="auto">
                  <a:xfrm rot="5400000">
                    <a:off x="8486592" y="2254924"/>
                    <a:ext cx="0" cy="342112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34" name="Line 74"/>
                  <p:cNvSpPr>
                    <a:spLocks noChangeShapeType="1"/>
                  </p:cNvSpPr>
                  <p:nvPr/>
                </p:nvSpPr>
                <p:spPr bwMode="auto">
                  <a:xfrm rot="5400000">
                    <a:off x="8530283" y="2551541"/>
                    <a:ext cx="252926" cy="1804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35" name="Line 75"/>
                  <p:cNvSpPr>
                    <a:spLocks noChangeShapeType="1"/>
                  </p:cNvSpPr>
                  <p:nvPr/>
                </p:nvSpPr>
                <p:spPr bwMode="auto">
                  <a:xfrm rot="5400000">
                    <a:off x="8186119" y="2550063"/>
                    <a:ext cx="253546" cy="538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cxnSp>
              <p:nvCxnSpPr>
                <p:cNvPr id="324" name="Straight Connector 323"/>
                <p:cNvCxnSpPr>
                  <a:endCxn id="335" idx="1"/>
                </p:cNvCxnSpPr>
                <p:nvPr/>
              </p:nvCxnSpPr>
              <p:spPr>
                <a:xfrm flipH="1" flipV="1">
                  <a:off x="7771548" y="3067905"/>
                  <a:ext cx="7040" cy="283048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6" name="Straight Connector 325"/>
                <p:cNvCxnSpPr/>
                <p:nvPr/>
              </p:nvCxnSpPr>
              <p:spPr>
                <a:xfrm flipV="1">
                  <a:off x="7181850" y="2891894"/>
                  <a:ext cx="234312" cy="531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36" name="Group 335"/>
              <p:cNvGrpSpPr/>
              <p:nvPr/>
            </p:nvGrpSpPr>
            <p:grpSpPr>
              <a:xfrm rot="10800000">
                <a:off x="2006600" y="2653064"/>
                <a:ext cx="599913" cy="626269"/>
                <a:chOff x="7178675" y="3067905"/>
                <a:chExt cx="599913" cy="626269"/>
              </a:xfrm>
            </p:grpSpPr>
            <p:grpSp>
              <p:nvGrpSpPr>
                <p:cNvPr id="338" name="Group 178"/>
                <p:cNvGrpSpPr/>
                <p:nvPr/>
              </p:nvGrpSpPr>
              <p:grpSpPr>
                <a:xfrm rot="16200000">
                  <a:off x="7426322" y="3341908"/>
                  <a:ext cx="345025" cy="359507"/>
                  <a:chOff x="8312623" y="2319399"/>
                  <a:chExt cx="345025" cy="359507"/>
                </a:xfrm>
              </p:grpSpPr>
              <p:sp>
                <p:nvSpPr>
                  <p:cNvPr id="343" name="Line 72"/>
                  <p:cNvSpPr>
                    <a:spLocks noChangeShapeType="1"/>
                  </p:cNvSpPr>
                  <p:nvPr/>
                </p:nvSpPr>
                <p:spPr bwMode="auto">
                  <a:xfrm rot="5400000">
                    <a:off x="8486592" y="2148343"/>
                    <a:ext cx="0" cy="342112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44" name="Line 73"/>
                  <p:cNvSpPr>
                    <a:spLocks noChangeShapeType="1"/>
                  </p:cNvSpPr>
                  <p:nvPr/>
                </p:nvSpPr>
                <p:spPr bwMode="auto">
                  <a:xfrm rot="5400000">
                    <a:off x="8486592" y="2254924"/>
                    <a:ext cx="0" cy="342112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45" name="Line 74"/>
                  <p:cNvSpPr>
                    <a:spLocks noChangeShapeType="1"/>
                  </p:cNvSpPr>
                  <p:nvPr/>
                </p:nvSpPr>
                <p:spPr bwMode="auto">
                  <a:xfrm rot="5400000">
                    <a:off x="8530283" y="2551541"/>
                    <a:ext cx="252926" cy="1804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46" name="Line 75"/>
                  <p:cNvSpPr>
                    <a:spLocks noChangeShapeType="1"/>
                  </p:cNvSpPr>
                  <p:nvPr/>
                </p:nvSpPr>
                <p:spPr bwMode="auto">
                  <a:xfrm rot="5400000">
                    <a:off x="8186119" y="2550063"/>
                    <a:ext cx="253546" cy="538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cxnSp>
              <p:nvCxnSpPr>
                <p:cNvPr id="339" name="Straight Connector 338"/>
                <p:cNvCxnSpPr>
                  <a:stCxn id="345" idx="1"/>
                </p:cNvCxnSpPr>
                <p:nvPr/>
              </p:nvCxnSpPr>
              <p:spPr>
                <a:xfrm flipH="1" flipV="1">
                  <a:off x="7771548" y="3067905"/>
                  <a:ext cx="7040" cy="283048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0" name="Straight Connector 339"/>
                <p:cNvCxnSpPr/>
                <p:nvPr/>
              </p:nvCxnSpPr>
              <p:spPr>
                <a:xfrm flipV="1">
                  <a:off x="7178675" y="3520544"/>
                  <a:ext cx="234312" cy="531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57" name="Group 356"/>
              <p:cNvGrpSpPr/>
              <p:nvPr/>
            </p:nvGrpSpPr>
            <p:grpSpPr>
              <a:xfrm>
                <a:off x="1300636" y="2159094"/>
                <a:ext cx="345025" cy="359507"/>
                <a:chOff x="8312623" y="2319399"/>
                <a:chExt cx="345025" cy="359507"/>
              </a:xfrm>
            </p:grpSpPr>
            <p:sp>
              <p:nvSpPr>
                <p:cNvPr id="358" name="Line 72"/>
                <p:cNvSpPr>
                  <a:spLocks noChangeShapeType="1"/>
                </p:cNvSpPr>
                <p:nvPr/>
              </p:nvSpPr>
              <p:spPr bwMode="auto">
                <a:xfrm rot="5400000">
                  <a:off x="8486592" y="2148343"/>
                  <a:ext cx="0" cy="34211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59" name="Line 73"/>
                <p:cNvSpPr>
                  <a:spLocks noChangeShapeType="1"/>
                </p:cNvSpPr>
                <p:nvPr/>
              </p:nvSpPr>
              <p:spPr bwMode="auto">
                <a:xfrm rot="5400000">
                  <a:off x="8486592" y="2254924"/>
                  <a:ext cx="0" cy="34211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0" name="Line 74"/>
                <p:cNvSpPr>
                  <a:spLocks noChangeShapeType="1"/>
                </p:cNvSpPr>
                <p:nvPr/>
              </p:nvSpPr>
              <p:spPr bwMode="auto">
                <a:xfrm rot="5400000">
                  <a:off x="8530283" y="2551541"/>
                  <a:ext cx="252926" cy="18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1" name="Line 75"/>
                <p:cNvSpPr>
                  <a:spLocks noChangeShapeType="1"/>
                </p:cNvSpPr>
                <p:nvPr/>
              </p:nvSpPr>
              <p:spPr bwMode="auto">
                <a:xfrm rot="5400000">
                  <a:off x="8186119" y="2550063"/>
                  <a:ext cx="253546" cy="538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363" name="Line 72"/>
              <p:cNvSpPr>
                <a:spLocks noChangeShapeType="1"/>
              </p:cNvSpPr>
              <p:nvPr/>
            </p:nvSpPr>
            <p:spPr bwMode="auto">
              <a:xfrm rot="5400000" flipH="1">
                <a:off x="2229944" y="1917240"/>
                <a:ext cx="2573" cy="119538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5" name="Line 72"/>
              <p:cNvSpPr>
                <a:spLocks noChangeShapeType="1"/>
              </p:cNvSpPr>
              <p:nvPr/>
            </p:nvSpPr>
            <p:spPr bwMode="auto">
              <a:xfrm rot="5400000" flipH="1">
                <a:off x="3113105" y="1855804"/>
                <a:ext cx="1554" cy="10366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6" name="Oval 365"/>
              <p:cNvSpPr/>
              <p:nvPr/>
            </p:nvSpPr>
            <p:spPr>
              <a:xfrm>
                <a:off x="2573338" y="2345564"/>
                <a:ext cx="45719" cy="45719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367" name="Group 366"/>
              <p:cNvGrpSpPr/>
              <p:nvPr/>
            </p:nvGrpSpPr>
            <p:grpSpPr>
              <a:xfrm>
                <a:off x="1998245" y="1920273"/>
                <a:ext cx="454444" cy="345025"/>
                <a:chOff x="6784557" y="1994852"/>
                <a:chExt cx="454444" cy="345025"/>
              </a:xfrm>
            </p:grpSpPr>
            <p:grpSp>
              <p:nvGrpSpPr>
                <p:cNvPr id="368" name="Group 234"/>
                <p:cNvGrpSpPr/>
                <p:nvPr/>
              </p:nvGrpSpPr>
              <p:grpSpPr>
                <a:xfrm rot="5400000">
                  <a:off x="6791798" y="1987611"/>
                  <a:ext cx="345025" cy="359507"/>
                  <a:chOff x="8312623" y="2319399"/>
                  <a:chExt cx="345025" cy="359507"/>
                </a:xfrm>
              </p:grpSpPr>
              <p:sp>
                <p:nvSpPr>
                  <p:cNvPr id="370" name="Line 72"/>
                  <p:cNvSpPr>
                    <a:spLocks noChangeShapeType="1"/>
                  </p:cNvSpPr>
                  <p:nvPr/>
                </p:nvSpPr>
                <p:spPr bwMode="auto">
                  <a:xfrm rot="5400000">
                    <a:off x="8486592" y="2148343"/>
                    <a:ext cx="0" cy="342112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" name="Line 73"/>
                  <p:cNvSpPr>
                    <a:spLocks noChangeShapeType="1"/>
                  </p:cNvSpPr>
                  <p:nvPr/>
                </p:nvSpPr>
                <p:spPr bwMode="auto">
                  <a:xfrm rot="5400000">
                    <a:off x="8486592" y="2254924"/>
                    <a:ext cx="0" cy="342112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" name="Line 74"/>
                  <p:cNvSpPr>
                    <a:spLocks noChangeShapeType="1"/>
                  </p:cNvSpPr>
                  <p:nvPr/>
                </p:nvSpPr>
                <p:spPr bwMode="auto">
                  <a:xfrm rot="5400000">
                    <a:off x="8530283" y="2551541"/>
                    <a:ext cx="252926" cy="1804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" name="Line 75"/>
                  <p:cNvSpPr>
                    <a:spLocks noChangeShapeType="1"/>
                  </p:cNvSpPr>
                  <p:nvPr/>
                </p:nvSpPr>
                <p:spPr bwMode="auto">
                  <a:xfrm rot="5400000">
                    <a:off x="8186119" y="2550063"/>
                    <a:ext cx="253546" cy="538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369" name="Oval 368"/>
                <p:cNvSpPr/>
                <p:nvPr/>
              </p:nvSpPr>
              <p:spPr>
                <a:xfrm>
                  <a:off x="7148514" y="2108519"/>
                  <a:ext cx="90487" cy="91758"/>
                </a:xfrm>
                <a:prstGeom prst="ellipse">
                  <a:avLst/>
                </a:prstGeom>
                <a:noFill/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cxnSp>
            <p:nvCxnSpPr>
              <p:cNvPr id="374" name="Straight Connector 373"/>
              <p:cNvCxnSpPr/>
              <p:nvPr/>
            </p:nvCxnSpPr>
            <p:spPr>
              <a:xfrm flipH="1" flipV="1">
                <a:off x="2590801" y="2078072"/>
                <a:ext cx="7937" cy="746124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5" name="Line 75"/>
              <p:cNvSpPr>
                <a:spLocks noChangeShapeType="1"/>
              </p:cNvSpPr>
              <p:nvPr/>
            </p:nvSpPr>
            <p:spPr bwMode="auto">
              <a:xfrm rot="10800000" flipV="1">
                <a:off x="2452483" y="2081246"/>
                <a:ext cx="139905" cy="95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376" name="Group 375"/>
              <p:cNvGrpSpPr/>
              <p:nvPr/>
            </p:nvGrpSpPr>
            <p:grpSpPr>
              <a:xfrm rot="10800000">
                <a:off x="2953920" y="1910748"/>
                <a:ext cx="454444" cy="345025"/>
                <a:chOff x="6784557" y="1994852"/>
                <a:chExt cx="454444" cy="345025"/>
              </a:xfrm>
            </p:grpSpPr>
            <p:grpSp>
              <p:nvGrpSpPr>
                <p:cNvPr id="377" name="Group 234"/>
                <p:cNvGrpSpPr/>
                <p:nvPr/>
              </p:nvGrpSpPr>
              <p:grpSpPr>
                <a:xfrm rot="5400000">
                  <a:off x="6791798" y="1987611"/>
                  <a:ext cx="345025" cy="359507"/>
                  <a:chOff x="8312623" y="2319399"/>
                  <a:chExt cx="345025" cy="359507"/>
                </a:xfrm>
              </p:grpSpPr>
              <p:sp>
                <p:nvSpPr>
                  <p:cNvPr id="379" name="Line 72"/>
                  <p:cNvSpPr>
                    <a:spLocks noChangeShapeType="1"/>
                  </p:cNvSpPr>
                  <p:nvPr/>
                </p:nvSpPr>
                <p:spPr bwMode="auto">
                  <a:xfrm rot="5400000">
                    <a:off x="8486592" y="2148343"/>
                    <a:ext cx="0" cy="342112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80" name="Line 73"/>
                  <p:cNvSpPr>
                    <a:spLocks noChangeShapeType="1"/>
                  </p:cNvSpPr>
                  <p:nvPr/>
                </p:nvSpPr>
                <p:spPr bwMode="auto">
                  <a:xfrm rot="5400000">
                    <a:off x="8486592" y="2254924"/>
                    <a:ext cx="0" cy="342112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81" name="Line 74"/>
                  <p:cNvSpPr>
                    <a:spLocks noChangeShapeType="1"/>
                  </p:cNvSpPr>
                  <p:nvPr/>
                </p:nvSpPr>
                <p:spPr bwMode="auto">
                  <a:xfrm rot="5400000">
                    <a:off x="8530283" y="2551541"/>
                    <a:ext cx="252926" cy="1804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82" name="Line 75"/>
                  <p:cNvSpPr>
                    <a:spLocks noChangeShapeType="1"/>
                  </p:cNvSpPr>
                  <p:nvPr/>
                </p:nvSpPr>
                <p:spPr bwMode="auto">
                  <a:xfrm rot="5400000">
                    <a:off x="8186119" y="2550063"/>
                    <a:ext cx="253546" cy="538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378" name="Oval 377"/>
                <p:cNvSpPr/>
                <p:nvPr/>
              </p:nvSpPr>
              <p:spPr>
                <a:xfrm>
                  <a:off x="7148514" y="2108519"/>
                  <a:ext cx="90487" cy="91758"/>
                </a:xfrm>
                <a:prstGeom prst="ellipse">
                  <a:avLst/>
                </a:prstGeom>
                <a:noFill/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cxnSp>
            <p:nvCxnSpPr>
              <p:cNvPr id="383" name="Straight Connector 382"/>
              <p:cNvCxnSpPr/>
              <p:nvPr/>
            </p:nvCxnSpPr>
            <p:spPr>
              <a:xfrm flipH="1" flipV="1">
                <a:off x="2822576" y="2087597"/>
                <a:ext cx="7937" cy="746124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84" name="Line 75"/>
              <p:cNvSpPr>
                <a:spLocks noChangeShapeType="1"/>
              </p:cNvSpPr>
              <p:nvPr/>
            </p:nvSpPr>
            <p:spPr bwMode="auto">
              <a:xfrm rot="10800000" flipV="1">
                <a:off x="2814433" y="2097121"/>
                <a:ext cx="139905" cy="95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5" name="Oval 384"/>
              <p:cNvSpPr/>
              <p:nvPr/>
            </p:nvSpPr>
            <p:spPr>
              <a:xfrm>
                <a:off x="2805113" y="2485264"/>
                <a:ext cx="45719" cy="45719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0" name="Line 74"/>
              <p:cNvSpPr>
                <a:spLocks noChangeShapeType="1"/>
              </p:cNvSpPr>
              <p:nvPr/>
            </p:nvSpPr>
            <p:spPr bwMode="auto">
              <a:xfrm rot="5400000" flipV="1">
                <a:off x="1806109" y="2453842"/>
                <a:ext cx="396120" cy="168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" name="Line 74"/>
              <p:cNvSpPr>
                <a:spLocks noChangeShapeType="1"/>
              </p:cNvSpPr>
              <p:nvPr/>
            </p:nvSpPr>
            <p:spPr bwMode="auto">
              <a:xfrm rot="5400000" flipV="1">
                <a:off x="3206287" y="2457019"/>
                <a:ext cx="408822" cy="1689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" name="Oval 391"/>
              <p:cNvSpPr/>
              <p:nvPr/>
            </p:nvSpPr>
            <p:spPr>
              <a:xfrm>
                <a:off x="3386138" y="2348739"/>
                <a:ext cx="45719" cy="45719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3" name="Oval 392"/>
              <p:cNvSpPr/>
              <p:nvPr/>
            </p:nvSpPr>
            <p:spPr>
              <a:xfrm>
                <a:off x="1979613" y="2488439"/>
                <a:ext cx="45719" cy="45719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98" name="Straight Connector 397"/>
              <p:cNvCxnSpPr/>
              <p:nvPr/>
            </p:nvCxnSpPr>
            <p:spPr>
              <a:xfrm flipV="1">
                <a:off x="1063626" y="2506164"/>
                <a:ext cx="234312" cy="531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9" name="Line 72"/>
              <p:cNvSpPr>
                <a:spLocks noChangeShapeType="1"/>
              </p:cNvSpPr>
              <p:nvPr/>
            </p:nvSpPr>
            <p:spPr bwMode="auto">
              <a:xfrm rot="10800000">
                <a:off x="1049681" y="1050528"/>
                <a:ext cx="27596" cy="251439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cxnSp>
            <p:nvCxnSpPr>
              <p:cNvPr id="400" name="Straight Connector 399"/>
              <p:cNvCxnSpPr/>
              <p:nvPr/>
            </p:nvCxnSpPr>
            <p:spPr>
              <a:xfrm flipV="1">
                <a:off x="3978913" y="2375990"/>
                <a:ext cx="234312" cy="531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01" name="Line 72"/>
              <p:cNvSpPr>
                <a:spLocks noChangeShapeType="1"/>
              </p:cNvSpPr>
              <p:nvPr/>
            </p:nvSpPr>
            <p:spPr bwMode="auto">
              <a:xfrm rot="10800000">
                <a:off x="4208721" y="2205921"/>
                <a:ext cx="0" cy="34211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2" name="Line 72"/>
              <p:cNvSpPr>
                <a:spLocks noChangeShapeType="1"/>
              </p:cNvSpPr>
              <p:nvPr/>
            </p:nvSpPr>
            <p:spPr bwMode="auto">
              <a:xfrm rot="10800000">
                <a:off x="4194431" y="1038516"/>
                <a:ext cx="24507" cy="259244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3" name="Line 74"/>
              <p:cNvSpPr>
                <a:spLocks noChangeShapeType="1"/>
              </p:cNvSpPr>
              <p:nvPr/>
            </p:nvSpPr>
            <p:spPr bwMode="auto">
              <a:xfrm rot="5400000" flipV="1">
                <a:off x="1869920" y="1781684"/>
                <a:ext cx="269556" cy="1271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4" name="Line 74"/>
              <p:cNvSpPr>
                <a:spLocks noChangeShapeType="1"/>
              </p:cNvSpPr>
              <p:nvPr/>
            </p:nvSpPr>
            <p:spPr bwMode="auto">
              <a:xfrm rot="5400000" flipV="1">
                <a:off x="3263746" y="1775335"/>
                <a:ext cx="269556" cy="1271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5" name="Line 72"/>
              <p:cNvSpPr>
                <a:spLocks noChangeShapeType="1"/>
              </p:cNvSpPr>
              <p:nvPr/>
            </p:nvSpPr>
            <p:spPr bwMode="auto">
              <a:xfrm rot="5400000">
                <a:off x="2718594" y="866014"/>
                <a:ext cx="3175" cy="15668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" name="Line 72"/>
              <p:cNvSpPr>
                <a:spLocks noChangeShapeType="1"/>
              </p:cNvSpPr>
              <p:nvPr/>
            </p:nvSpPr>
            <p:spPr bwMode="auto">
              <a:xfrm rot="5400000">
                <a:off x="2713530" y="2496377"/>
                <a:ext cx="3175" cy="15668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" name="Line 74"/>
              <p:cNvSpPr>
                <a:spLocks noChangeShapeType="1"/>
              </p:cNvSpPr>
              <p:nvPr/>
            </p:nvSpPr>
            <p:spPr bwMode="auto">
              <a:xfrm rot="5400000" flipV="1">
                <a:off x="1032912" y="1724616"/>
                <a:ext cx="868384" cy="10024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" name="Line 74"/>
              <p:cNvSpPr>
                <a:spLocks noChangeShapeType="1"/>
              </p:cNvSpPr>
              <p:nvPr/>
            </p:nvSpPr>
            <p:spPr bwMode="auto">
              <a:xfrm rot="5400000" flipV="1">
                <a:off x="3431620" y="1661113"/>
                <a:ext cx="728687" cy="1002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" name="Oval 411"/>
              <p:cNvSpPr/>
              <p:nvPr/>
            </p:nvSpPr>
            <p:spPr>
              <a:xfrm>
                <a:off x="3763963" y="1272414"/>
                <a:ext cx="45719" cy="45719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3" name="Line 59"/>
              <p:cNvSpPr>
                <a:spLocks noChangeShapeType="1"/>
              </p:cNvSpPr>
              <p:nvPr/>
            </p:nvSpPr>
            <p:spPr bwMode="auto">
              <a:xfrm>
                <a:off x="2587873" y="3465636"/>
                <a:ext cx="22807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4" name="Line 81"/>
              <p:cNvSpPr>
                <a:spLocks noChangeShapeType="1"/>
              </p:cNvSpPr>
              <p:nvPr/>
            </p:nvSpPr>
            <p:spPr bwMode="auto">
              <a:xfrm>
                <a:off x="2592625" y="3477747"/>
                <a:ext cx="114037" cy="116271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5" name="Line 82"/>
              <p:cNvSpPr>
                <a:spLocks noChangeShapeType="1"/>
              </p:cNvSpPr>
              <p:nvPr/>
            </p:nvSpPr>
            <p:spPr bwMode="auto">
              <a:xfrm flipH="1">
                <a:off x="2701910" y="3465636"/>
                <a:ext cx="114037" cy="116271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6" name="Line 74"/>
              <p:cNvSpPr>
                <a:spLocks noChangeShapeType="1"/>
              </p:cNvSpPr>
              <p:nvPr/>
            </p:nvSpPr>
            <p:spPr bwMode="auto">
              <a:xfrm rot="5400000" flipV="1">
                <a:off x="2596138" y="3361485"/>
                <a:ext cx="196217" cy="4294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9" name="TextBox 418"/>
              <p:cNvSpPr txBox="1"/>
              <p:nvPr/>
            </p:nvSpPr>
            <p:spPr>
              <a:xfrm>
                <a:off x="1821180" y="2681004"/>
                <a:ext cx="50292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NL1</a:t>
                </a:r>
                <a:endParaRPr lang="en-US" sz="1200" dirty="0"/>
              </a:p>
            </p:txBody>
          </p:sp>
          <p:sp>
            <p:nvSpPr>
              <p:cNvPr id="420" name="TextBox 419"/>
              <p:cNvSpPr txBox="1"/>
              <p:nvPr/>
            </p:nvSpPr>
            <p:spPr>
              <a:xfrm>
                <a:off x="3147060" y="2696244"/>
                <a:ext cx="50292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NR1</a:t>
                </a:r>
                <a:endParaRPr lang="en-US" sz="1200" dirty="0"/>
              </a:p>
            </p:txBody>
          </p:sp>
          <p:sp>
            <p:nvSpPr>
              <p:cNvPr id="423" name="TextBox 422"/>
              <p:cNvSpPr txBox="1"/>
              <p:nvPr/>
            </p:nvSpPr>
            <p:spPr>
              <a:xfrm>
                <a:off x="1244918" y="2254283"/>
                <a:ext cx="50292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 XL</a:t>
                </a:r>
                <a:endParaRPr lang="en-US" sz="1200" dirty="0"/>
              </a:p>
            </p:txBody>
          </p:sp>
          <p:sp>
            <p:nvSpPr>
              <p:cNvPr id="424" name="TextBox 423"/>
              <p:cNvSpPr txBox="1"/>
              <p:nvPr/>
            </p:nvSpPr>
            <p:spPr>
              <a:xfrm>
                <a:off x="3572510" y="2137444"/>
                <a:ext cx="50292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 XR</a:t>
                </a:r>
                <a:endParaRPr lang="en-US" sz="1200" dirty="0"/>
              </a:p>
            </p:txBody>
          </p:sp>
          <p:sp>
            <p:nvSpPr>
              <p:cNvPr id="425" name="TextBox 424"/>
              <p:cNvSpPr txBox="1"/>
              <p:nvPr/>
            </p:nvSpPr>
            <p:spPr>
              <a:xfrm>
                <a:off x="3154680" y="1957104"/>
                <a:ext cx="50292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PR</a:t>
                </a:r>
                <a:endParaRPr lang="en-US" sz="1200" dirty="0"/>
              </a:p>
            </p:txBody>
          </p:sp>
          <p:sp>
            <p:nvSpPr>
              <p:cNvPr id="426" name="TextBox 425"/>
              <p:cNvSpPr txBox="1"/>
              <p:nvPr/>
            </p:nvSpPr>
            <p:spPr>
              <a:xfrm>
                <a:off x="1920240" y="1964724"/>
                <a:ext cx="50292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PL</a:t>
                </a:r>
                <a:endParaRPr lang="en-US" sz="1200" dirty="0"/>
              </a:p>
            </p:txBody>
          </p:sp>
          <p:sp>
            <p:nvSpPr>
              <p:cNvPr id="427" name="TextBox 426"/>
              <p:cNvSpPr txBox="1"/>
              <p:nvPr/>
            </p:nvSpPr>
            <p:spPr>
              <a:xfrm>
                <a:off x="1577341" y="2202849"/>
                <a:ext cx="50292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Q=0</a:t>
                </a:r>
                <a:endParaRPr lang="en-US" sz="1200" dirty="0"/>
              </a:p>
            </p:txBody>
          </p:sp>
          <p:sp>
            <p:nvSpPr>
              <p:cNvPr id="428" name="TextBox 427"/>
              <p:cNvSpPr txBox="1"/>
              <p:nvPr/>
            </p:nvSpPr>
            <p:spPr>
              <a:xfrm>
                <a:off x="2892506" y="2374871"/>
                <a:ext cx="64008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QB=1</a:t>
                </a:r>
                <a:endParaRPr lang="en-US" sz="1200" dirty="0"/>
              </a:p>
            </p:txBody>
          </p:sp>
          <p:sp>
            <p:nvSpPr>
              <p:cNvPr id="433" name="TextBox 432"/>
              <p:cNvSpPr txBox="1"/>
              <p:nvPr/>
            </p:nvSpPr>
            <p:spPr>
              <a:xfrm>
                <a:off x="2355495" y="1398283"/>
                <a:ext cx="637962" cy="3208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VDD</a:t>
                </a:r>
                <a:endParaRPr lang="en-US" sz="1200" dirty="0"/>
              </a:p>
            </p:txBody>
          </p:sp>
          <p:sp>
            <p:nvSpPr>
              <p:cNvPr id="434" name="TextBox 433"/>
              <p:cNvSpPr txBox="1"/>
              <p:nvPr/>
            </p:nvSpPr>
            <p:spPr>
              <a:xfrm>
                <a:off x="2409531" y="1066416"/>
                <a:ext cx="50292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WL</a:t>
                </a:r>
                <a:endParaRPr lang="en-US" sz="1200" dirty="0"/>
              </a:p>
            </p:txBody>
          </p:sp>
          <p:sp>
            <p:nvSpPr>
              <p:cNvPr id="435" name="TextBox 434"/>
              <p:cNvSpPr txBox="1"/>
              <p:nvPr/>
            </p:nvSpPr>
            <p:spPr>
              <a:xfrm>
                <a:off x="758090" y="1038172"/>
                <a:ext cx="50292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BL</a:t>
                </a:r>
                <a:endParaRPr lang="en-US" sz="1200" dirty="0"/>
              </a:p>
            </p:txBody>
          </p:sp>
          <p:sp>
            <p:nvSpPr>
              <p:cNvPr id="436" name="Line 72"/>
              <p:cNvSpPr>
                <a:spLocks noChangeShapeType="1"/>
              </p:cNvSpPr>
              <p:nvPr/>
            </p:nvSpPr>
            <p:spPr bwMode="auto">
              <a:xfrm rot="5400000">
                <a:off x="2841644" y="-690535"/>
                <a:ext cx="8236" cy="397064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1" name="Oval 450"/>
              <p:cNvSpPr/>
              <p:nvPr/>
            </p:nvSpPr>
            <p:spPr>
              <a:xfrm>
                <a:off x="1438276" y="1272414"/>
                <a:ext cx="45719" cy="45719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52" name="TextBox 251"/>
            <p:cNvSpPr txBox="1"/>
            <p:nvPr/>
          </p:nvSpPr>
          <p:spPr>
            <a:xfrm>
              <a:off x="4204235" y="1163903"/>
              <a:ext cx="45176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BLB</a:t>
              </a:r>
              <a:endParaRPr lang="en-US" sz="12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23581" y="1371401"/>
            <a:ext cx="5513695" cy="429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38083" name="Rectangle 3"/>
          <p:cNvSpPr>
            <a:spLocks noGrp="1" noChangeArrowheads="1"/>
          </p:cNvSpPr>
          <p:nvPr>
            <p:ph type="title"/>
          </p:nvPr>
        </p:nvSpPr>
        <p:spPr>
          <a:xfrm>
            <a:off x="1198562" y="182508"/>
            <a:ext cx="7661659" cy="86995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3200" dirty="0" smtClean="0"/>
              <a:t>Read Stability Comparison for Sub-V</a:t>
            </a:r>
            <a:r>
              <a:rPr lang="en-US" sz="3200" baseline="-25000" dirty="0" smtClean="0"/>
              <a:t>T</a:t>
            </a:r>
            <a:r>
              <a:rPr lang="en-US" sz="3200" dirty="0" smtClean="0"/>
              <a:t> bitcells</a:t>
            </a:r>
          </a:p>
        </p:txBody>
      </p:sp>
      <p:sp>
        <p:nvSpPr>
          <p:cNvPr id="28676" name="Text Box 4"/>
          <p:cNvSpPr txBox="1">
            <a:spLocks noChangeArrowheads="1"/>
          </p:cNvSpPr>
          <p:nvPr/>
        </p:nvSpPr>
        <p:spPr bwMode="auto">
          <a:xfrm>
            <a:off x="3938752" y="4204138"/>
            <a:ext cx="152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>
                <a:latin typeface="Arial" pitchFamily="34" charset="0"/>
              </a:rPr>
              <a:t>6T Read 3</a:t>
            </a:r>
            <a:r>
              <a:rPr lang="el-GR">
                <a:latin typeface="Arial" pitchFamily="34" charset="0"/>
                <a:cs typeface="Arial" pitchFamily="34" charset="0"/>
              </a:rPr>
              <a:t>σ</a:t>
            </a:r>
          </a:p>
        </p:txBody>
      </p:sp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4014952" y="2756338"/>
            <a:ext cx="1295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dirty="0">
                <a:latin typeface="Arial" pitchFamily="34" charset="0"/>
              </a:rPr>
              <a:t>6T Read u</a:t>
            </a:r>
            <a:endParaRPr lang="el-GR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678" name="Text Box 6"/>
          <p:cNvSpPr txBox="1">
            <a:spLocks noChangeArrowheads="1"/>
          </p:cNvSpPr>
          <p:nvPr/>
        </p:nvSpPr>
        <p:spPr bwMode="auto">
          <a:xfrm>
            <a:off x="2948152" y="1994338"/>
            <a:ext cx="1295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>
                <a:latin typeface="Arial" pitchFamily="34" charset="0"/>
              </a:rPr>
              <a:t>6T Hold u</a:t>
            </a:r>
            <a:endParaRPr lang="el-GR">
              <a:latin typeface="Arial" pitchFamily="34" charset="0"/>
              <a:cs typeface="Arial" pitchFamily="34" charset="0"/>
            </a:endParaRPr>
          </a:p>
        </p:txBody>
      </p:sp>
      <p:sp>
        <p:nvSpPr>
          <p:cNvPr id="28679" name="Text Box 7"/>
          <p:cNvSpPr txBox="1">
            <a:spLocks noChangeArrowheads="1"/>
          </p:cNvSpPr>
          <p:nvPr/>
        </p:nvSpPr>
        <p:spPr bwMode="auto">
          <a:xfrm>
            <a:off x="5938344" y="4343400"/>
            <a:ext cx="282465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  <a:buFontTx/>
              <a:buChar char="•"/>
            </a:pPr>
            <a:r>
              <a:rPr lang="en-US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>
                <a:solidFill>
                  <a:srgbClr val="0000CC"/>
                </a:solidFill>
                <a:cs typeface="Arial" pitchFamily="34" charset="0"/>
              </a:rPr>
              <a:t>6T-cell costs too much area for better read SNM</a:t>
            </a:r>
            <a:endParaRPr lang="el-GR" dirty="0">
              <a:solidFill>
                <a:srgbClr val="0000CC"/>
              </a:solidFill>
              <a:cs typeface="Arial" pitchFamily="34" charset="0"/>
            </a:endParaRPr>
          </a:p>
        </p:txBody>
      </p:sp>
      <p:sp>
        <p:nvSpPr>
          <p:cNvPr id="28680" name="Text Box 8"/>
          <p:cNvSpPr txBox="1">
            <a:spLocks noChangeArrowheads="1"/>
          </p:cNvSpPr>
          <p:nvPr/>
        </p:nvSpPr>
        <p:spPr bwMode="auto">
          <a:xfrm>
            <a:off x="5801710" y="1676400"/>
            <a:ext cx="334229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  <a:buFontTx/>
              <a:buChar char="•"/>
            </a:pPr>
            <a:r>
              <a:rPr lang="en-US" dirty="0">
                <a:solidFill>
                  <a:srgbClr val="0000CC"/>
                </a:solidFill>
              </a:rPr>
              <a:t> </a:t>
            </a:r>
            <a:r>
              <a:rPr lang="en-US" dirty="0" smtClean="0">
                <a:solidFill>
                  <a:srgbClr val="0000CC"/>
                </a:solidFill>
              </a:rPr>
              <a:t>8T cell </a:t>
            </a:r>
            <a:r>
              <a:rPr lang="en-US" dirty="0">
                <a:solidFill>
                  <a:srgbClr val="0000CC"/>
                </a:solidFill>
              </a:rPr>
              <a:t>has the best read SNM, which is same with 6T hold SNM</a:t>
            </a:r>
          </a:p>
        </p:txBody>
      </p:sp>
      <p:sp>
        <p:nvSpPr>
          <p:cNvPr id="28681" name="Text Box 9"/>
          <p:cNvSpPr txBox="1">
            <a:spLocks noChangeArrowheads="1"/>
          </p:cNvSpPr>
          <p:nvPr/>
        </p:nvSpPr>
        <p:spPr bwMode="auto">
          <a:xfrm>
            <a:off x="1320657" y="1638359"/>
            <a:ext cx="1295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dirty="0">
                <a:latin typeface="Arial" pitchFamily="34" charset="0"/>
              </a:rPr>
              <a:t>ST Hold u</a:t>
            </a:r>
            <a:endParaRPr lang="el-GR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682" name="Text Box 10"/>
          <p:cNvSpPr txBox="1">
            <a:spLocks noChangeArrowheads="1"/>
          </p:cNvSpPr>
          <p:nvPr/>
        </p:nvSpPr>
        <p:spPr bwMode="auto">
          <a:xfrm>
            <a:off x="2795752" y="2527738"/>
            <a:ext cx="1295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>
                <a:latin typeface="Arial" pitchFamily="34" charset="0"/>
              </a:rPr>
              <a:t>ST Read u</a:t>
            </a:r>
            <a:endParaRPr lang="el-GR">
              <a:latin typeface="Arial" pitchFamily="34" charset="0"/>
            </a:endParaRPr>
          </a:p>
        </p:txBody>
      </p:sp>
      <p:sp>
        <p:nvSpPr>
          <p:cNvPr id="28683" name="Text Box 11"/>
          <p:cNvSpPr txBox="1">
            <a:spLocks noChangeArrowheads="1"/>
          </p:cNvSpPr>
          <p:nvPr/>
        </p:nvSpPr>
        <p:spPr bwMode="auto">
          <a:xfrm>
            <a:off x="2414752" y="4051738"/>
            <a:ext cx="152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>
                <a:latin typeface="Arial" pitchFamily="34" charset="0"/>
              </a:rPr>
              <a:t>ST Read 3</a:t>
            </a:r>
            <a:r>
              <a:rPr lang="el-GR">
                <a:latin typeface="Arial" pitchFamily="34" charset="0"/>
                <a:cs typeface="Arial" pitchFamily="34" charset="0"/>
              </a:rPr>
              <a:t>σ</a:t>
            </a:r>
          </a:p>
        </p:txBody>
      </p:sp>
      <p:sp>
        <p:nvSpPr>
          <p:cNvPr id="28684" name="Text Box 12"/>
          <p:cNvSpPr txBox="1">
            <a:spLocks noChangeArrowheads="1"/>
          </p:cNvSpPr>
          <p:nvPr/>
        </p:nvSpPr>
        <p:spPr bwMode="auto">
          <a:xfrm>
            <a:off x="1347952" y="2908738"/>
            <a:ext cx="1371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>
                <a:latin typeface="Arial" pitchFamily="34" charset="0"/>
              </a:rPr>
              <a:t>ST Hold 3</a:t>
            </a:r>
            <a:r>
              <a:rPr lang="el-GR">
                <a:latin typeface="Arial" pitchFamily="34" charset="0"/>
                <a:cs typeface="Arial" pitchFamily="34" charset="0"/>
              </a:rPr>
              <a:t>σ</a:t>
            </a:r>
          </a:p>
        </p:txBody>
      </p:sp>
      <p:sp>
        <p:nvSpPr>
          <p:cNvPr id="28685" name="Line 13"/>
          <p:cNvSpPr>
            <a:spLocks noChangeShapeType="1"/>
          </p:cNvSpPr>
          <p:nvPr/>
        </p:nvSpPr>
        <p:spPr bwMode="auto">
          <a:xfrm>
            <a:off x="2109952" y="3213538"/>
            <a:ext cx="3810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8686" name="Line 14"/>
          <p:cNvSpPr>
            <a:spLocks noChangeShapeType="1"/>
          </p:cNvSpPr>
          <p:nvPr/>
        </p:nvSpPr>
        <p:spPr bwMode="auto">
          <a:xfrm>
            <a:off x="2158856" y="1915863"/>
            <a:ext cx="3810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8687" name="Line 15"/>
          <p:cNvSpPr>
            <a:spLocks noChangeShapeType="1"/>
          </p:cNvSpPr>
          <p:nvPr/>
        </p:nvSpPr>
        <p:spPr bwMode="auto">
          <a:xfrm flipH="1">
            <a:off x="2719552" y="4356538"/>
            <a:ext cx="2286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8688" name="Rectangle 16"/>
          <p:cNvSpPr>
            <a:spLocks noChangeArrowheads="1"/>
          </p:cNvSpPr>
          <p:nvPr/>
        </p:nvSpPr>
        <p:spPr bwMode="auto">
          <a:xfrm>
            <a:off x="4386427" y="3461188"/>
            <a:ext cx="1295400" cy="60960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689" name="Line 17"/>
          <p:cNvSpPr>
            <a:spLocks noChangeShapeType="1"/>
          </p:cNvSpPr>
          <p:nvPr/>
        </p:nvSpPr>
        <p:spPr bwMode="auto">
          <a:xfrm flipH="1">
            <a:off x="2719552" y="2756338"/>
            <a:ext cx="3048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8690" name="Text Box 18"/>
          <p:cNvSpPr txBox="1">
            <a:spLocks noChangeArrowheads="1"/>
          </p:cNvSpPr>
          <p:nvPr/>
        </p:nvSpPr>
        <p:spPr bwMode="auto">
          <a:xfrm>
            <a:off x="5822730" y="2895600"/>
            <a:ext cx="3321269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  <a:buFontTx/>
              <a:buChar char="•"/>
            </a:pPr>
            <a:r>
              <a:rPr lang="en-US" dirty="0">
                <a:solidFill>
                  <a:srgbClr val="0000CC"/>
                </a:solidFill>
              </a:rPr>
              <a:t> ST-cell has the best hold SNM, but its read SNM is not as good as 6T hold SNM</a:t>
            </a:r>
          </a:p>
        </p:txBody>
      </p:sp>
      <p:sp>
        <p:nvSpPr>
          <p:cNvPr id="28691" name="Text Box 19"/>
          <p:cNvSpPr txBox="1">
            <a:spLocks noChangeArrowheads="1"/>
          </p:cNvSpPr>
          <p:nvPr/>
        </p:nvSpPr>
        <p:spPr bwMode="auto">
          <a:xfrm>
            <a:off x="3100552" y="3442138"/>
            <a:ext cx="2667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dirty="0">
                <a:latin typeface="Arial" pitchFamily="34" charset="0"/>
              </a:rPr>
              <a:t>6T Hold 3</a:t>
            </a:r>
            <a:r>
              <a:rPr lang="el-GR" dirty="0">
                <a:latin typeface="Arial" pitchFamily="34" charset="0"/>
                <a:cs typeface="Arial" pitchFamily="34" charset="0"/>
              </a:rPr>
              <a:t>σ</a:t>
            </a:r>
            <a:r>
              <a:rPr lang="en-US" dirty="0">
                <a:latin typeface="Arial" pitchFamily="34" charset="0"/>
                <a:cs typeface="Arial" pitchFamily="34" charset="0"/>
              </a:rPr>
              <a:t>,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    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8T     	     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READ SNM</a:t>
            </a:r>
            <a:endParaRPr lang="el-GR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692" name="Line 20"/>
          <p:cNvSpPr>
            <a:spLocks noChangeShapeType="1"/>
          </p:cNvSpPr>
          <p:nvPr/>
        </p:nvSpPr>
        <p:spPr bwMode="auto">
          <a:xfrm>
            <a:off x="2482990" y="3705994"/>
            <a:ext cx="0" cy="8382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8694" name="Text Box 22"/>
          <p:cNvSpPr txBox="1">
            <a:spLocks noChangeArrowheads="1"/>
          </p:cNvSpPr>
          <p:nvPr/>
        </p:nvSpPr>
        <p:spPr bwMode="auto">
          <a:xfrm>
            <a:off x="2590800" y="6096000"/>
            <a:ext cx="385708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2400" b="1" dirty="0">
                <a:solidFill>
                  <a:srgbClr val="0000CC"/>
                </a:solidFill>
              </a:rPr>
              <a:t>Use a buffer to fix Read SNM</a:t>
            </a: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8T Asymmetric Schmitt Trigger Bitcell</a:t>
            </a:r>
            <a:endParaRPr lang="en-US" sz="3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1216152" y="1318260"/>
            <a:ext cx="3730752" cy="2324100"/>
          </a:xfrm>
        </p:spPr>
        <p:txBody>
          <a:bodyPr>
            <a:noAutofit/>
          </a:bodyPr>
          <a:lstStyle/>
          <a:p>
            <a:r>
              <a:rPr lang="en-US" sz="1600" dirty="0" smtClean="0"/>
              <a:t>Uses single-ended reading and asymmetric inverters similar to the 5T cell described in [</a:t>
            </a:r>
            <a:r>
              <a:rPr lang="en-US" sz="1600" dirty="0" err="1" smtClean="0"/>
              <a:t>Nalam</a:t>
            </a:r>
            <a:r>
              <a:rPr lang="en-US" sz="1600" dirty="0" smtClean="0"/>
              <a:t>, CICC’09] to increase read margin</a:t>
            </a:r>
          </a:p>
          <a:p>
            <a:r>
              <a:rPr lang="en-US" sz="1600" dirty="0" smtClean="0"/>
              <a:t>Write operation similar to 6T write</a:t>
            </a:r>
          </a:p>
          <a:p>
            <a:r>
              <a:rPr lang="en-US" sz="1600" dirty="0" smtClean="0"/>
              <a:t>Asymmetric ST cell achieves 86% higher static read noise margin (RSNM) than the 6T cell, and 19% higher RSNM than the 10T ST cell</a:t>
            </a:r>
            <a:endParaRPr lang="en-US" sz="1600" dirty="0"/>
          </a:p>
        </p:txBody>
      </p:sp>
      <p:grpSp>
        <p:nvGrpSpPr>
          <p:cNvPr id="26" name="Group 58"/>
          <p:cNvGrpSpPr>
            <a:grpSpLocks/>
          </p:cNvGrpSpPr>
          <p:nvPr/>
        </p:nvGrpSpPr>
        <p:grpSpPr bwMode="auto">
          <a:xfrm>
            <a:off x="1124663" y="4191592"/>
            <a:ext cx="1670171" cy="1484874"/>
            <a:chOff x="1326" y="3080"/>
            <a:chExt cx="703" cy="613"/>
          </a:xfrm>
        </p:grpSpPr>
        <p:sp>
          <p:nvSpPr>
            <p:cNvPr id="27" name="Line 59"/>
            <p:cNvSpPr>
              <a:spLocks noChangeShapeType="1"/>
            </p:cNvSpPr>
            <p:nvPr/>
          </p:nvSpPr>
          <p:spPr bwMode="auto">
            <a:xfrm>
              <a:off x="1733" y="3640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Line 61"/>
            <p:cNvSpPr>
              <a:spLocks noChangeShapeType="1"/>
            </p:cNvSpPr>
            <p:nvPr/>
          </p:nvSpPr>
          <p:spPr bwMode="auto">
            <a:xfrm flipH="1">
              <a:off x="1326" y="3143"/>
              <a:ext cx="2" cy="26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Line 62"/>
            <p:cNvSpPr>
              <a:spLocks noChangeShapeType="1"/>
            </p:cNvSpPr>
            <p:nvPr/>
          </p:nvSpPr>
          <p:spPr bwMode="auto">
            <a:xfrm>
              <a:off x="1327" y="3308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1" name="Group 63"/>
            <p:cNvGrpSpPr>
              <a:grpSpLocks/>
            </p:cNvGrpSpPr>
            <p:nvPr/>
          </p:nvGrpSpPr>
          <p:grpSpPr bwMode="auto">
            <a:xfrm>
              <a:off x="1776" y="3312"/>
              <a:ext cx="253" cy="326"/>
              <a:chOff x="2976" y="2928"/>
              <a:chExt cx="253" cy="326"/>
            </a:xfrm>
          </p:grpSpPr>
          <p:sp>
            <p:nvSpPr>
              <p:cNvPr id="43" name="Line 64"/>
              <p:cNvSpPr>
                <a:spLocks noChangeShapeType="1"/>
              </p:cNvSpPr>
              <p:nvPr/>
            </p:nvSpPr>
            <p:spPr bwMode="auto">
              <a:xfrm>
                <a:off x="3109" y="3020"/>
                <a:ext cx="0" cy="144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" name="Line 65"/>
              <p:cNvSpPr>
                <a:spLocks noChangeShapeType="1"/>
              </p:cNvSpPr>
              <p:nvPr/>
            </p:nvSpPr>
            <p:spPr bwMode="auto">
              <a:xfrm>
                <a:off x="3071" y="3015"/>
                <a:ext cx="0" cy="144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" name="Line 66"/>
              <p:cNvSpPr>
                <a:spLocks noChangeShapeType="1"/>
              </p:cNvSpPr>
              <p:nvPr/>
            </p:nvSpPr>
            <p:spPr bwMode="auto">
              <a:xfrm>
                <a:off x="2978" y="3020"/>
                <a:ext cx="96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" name="Line 67"/>
              <p:cNvSpPr>
                <a:spLocks noChangeShapeType="1"/>
              </p:cNvSpPr>
              <p:nvPr/>
            </p:nvSpPr>
            <p:spPr bwMode="auto">
              <a:xfrm>
                <a:off x="2979" y="3161"/>
                <a:ext cx="96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" name="Line 68"/>
              <p:cNvSpPr>
                <a:spLocks noChangeShapeType="1"/>
              </p:cNvSpPr>
              <p:nvPr/>
            </p:nvSpPr>
            <p:spPr bwMode="auto">
              <a:xfrm>
                <a:off x="2980" y="3158"/>
                <a:ext cx="0" cy="9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" name="Line 69"/>
              <p:cNvSpPr>
                <a:spLocks noChangeShapeType="1"/>
              </p:cNvSpPr>
              <p:nvPr/>
            </p:nvSpPr>
            <p:spPr bwMode="auto">
              <a:xfrm>
                <a:off x="2976" y="2928"/>
                <a:ext cx="0" cy="9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" name="Line 70"/>
              <p:cNvSpPr>
                <a:spLocks noChangeShapeType="1"/>
              </p:cNvSpPr>
              <p:nvPr/>
            </p:nvSpPr>
            <p:spPr bwMode="auto">
              <a:xfrm flipH="1">
                <a:off x="3109" y="3093"/>
                <a:ext cx="12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2" name="Group 71"/>
            <p:cNvGrpSpPr>
              <a:grpSpLocks/>
            </p:cNvGrpSpPr>
            <p:nvPr/>
          </p:nvGrpSpPr>
          <p:grpSpPr bwMode="auto">
            <a:xfrm rot="5400000">
              <a:off x="1478" y="3018"/>
              <a:ext cx="236" cy="360"/>
              <a:chOff x="2741" y="3267"/>
              <a:chExt cx="236" cy="360"/>
            </a:xfrm>
          </p:grpSpPr>
          <p:sp>
            <p:nvSpPr>
              <p:cNvPr id="36" name="Line 72"/>
              <p:cNvSpPr>
                <a:spLocks noChangeShapeType="1"/>
              </p:cNvSpPr>
              <p:nvPr/>
            </p:nvSpPr>
            <p:spPr bwMode="auto">
              <a:xfrm flipH="1">
                <a:off x="2834" y="3461"/>
                <a:ext cx="0" cy="16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" name="Line 73"/>
              <p:cNvSpPr>
                <a:spLocks noChangeShapeType="1"/>
              </p:cNvSpPr>
              <p:nvPr/>
            </p:nvSpPr>
            <p:spPr bwMode="auto">
              <a:xfrm flipH="1">
                <a:off x="2872" y="3461"/>
                <a:ext cx="2" cy="16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" name="Line 74"/>
              <p:cNvSpPr>
                <a:spLocks noChangeShapeType="1"/>
              </p:cNvSpPr>
              <p:nvPr/>
            </p:nvSpPr>
            <p:spPr bwMode="auto">
              <a:xfrm>
                <a:off x="2876" y="3623"/>
                <a:ext cx="96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" name="Line 75"/>
              <p:cNvSpPr>
                <a:spLocks noChangeShapeType="1"/>
              </p:cNvSpPr>
              <p:nvPr/>
            </p:nvSpPr>
            <p:spPr bwMode="auto">
              <a:xfrm>
                <a:off x="2874" y="3462"/>
                <a:ext cx="10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" name="Line 76"/>
              <p:cNvSpPr>
                <a:spLocks noChangeShapeType="1"/>
              </p:cNvSpPr>
              <p:nvPr/>
            </p:nvSpPr>
            <p:spPr bwMode="auto">
              <a:xfrm flipH="1">
                <a:off x="2974" y="3267"/>
                <a:ext cx="3" cy="19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" name="Line 78"/>
              <p:cNvSpPr>
                <a:spLocks noChangeShapeType="1"/>
              </p:cNvSpPr>
              <p:nvPr/>
            </p:nvSpPr>
            <p:spPr bwMode="auto">
              <a:xfrm flipH="1">
                <a:off x="2741" y="3553"/>
                <a:ext cx="96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4" name="Line 81"/>
            <p:cNvSpPr>
              <a:spLocks noChangeShapeType="1"/>
            </p:cNvSpPr>
            <p:nvPr/>
          </p:nvSpPr>
          <p:spPr bwMode="auto">
            <a:xfrm>
              <a:off x="1735" y="3645"/>
              <a:ext cx="48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Line 82"/>
            <p:cNvSpPr>
              <a:spLocks noChangeShapeType="1"/>
            </p:cNvSpPr>
            <p:nvPr/>
          </p:nvSpPr>
          <p:spPr bwMode="auto">
            <a:xfrm flipH="1">
              <a:off x="1781" y="3640"/>
              <a:ext cx="48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0" name="Line 65"/>
          <p:cNvSpPr>
            <a:spLocks noChangeShapeType="1"/>
          </p:cNvSpPr>
          <p:nvPr/>
        </p:nvSpPr>
        <p:spPr bwMode="auto">
          <a:xfrm>
            <a:off x="2410186" y="4166957"/>
            <a:ext cx="0" cy="3488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" name="Line 66"/>
          <p:cNvSpPr>
            <a:spLocks noChangeShapeType="1"/>
          </p:cNvSpPr>
          <p:nvPr/>
        </p:nvSpPr>
        <p:spPr bwMode="auto">
          <a:xfrm>
            <a:off x="2185395" y="4174577"/>
            <a:ext cx="228074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" name="Line 67"/>
          <p:cNvSpPr>
            <a:spLocks noChangeShapeType="1"/>
          </p:cNvSpPr>
          <p:nvPr/>
        </p:nvSpPr>
        <p:spPr bwMode="auto">
          <a:xfrm>
            <a:off x="2191110" y="4515770"/>
            <a:ext cx="228074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3" name="Line 68"/>
          <p:cNvSpPr>
            <a:spLocks noChangeShapeType="1"/>
          </p:cNvSpPr>
          <p:nvPr/>
        </p:nvSpPr>
        <p:spPr bwMode="auto">
          <a:xfrm>
            <a:off x="2195347" y="4520532"/>
            <a:ext cx="0" cy="232541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4" name="Line 69"/>
          <p:cNvSpPr>
            <a:spLocks noChangeShapeType="1"/>
          </p:cNvSpPr>
          <p:nvPr/>
        </p:nvSpPr>
        <p:spPr bwMode="auto">
          <a:xfrm>
            <a:off x="2195347" y="3939178"/>
            <a:ext cx="0" cy="232541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" name="Line 70"/>
          <p:cNvSpPr>
            <a:spLocks noChangeShapeType="1"/>
          </p:cNvSpPr>
          <p:nvPr/>
        </p:nvSpPr>
        <p:spPr bwMode="auto">
          <a:xfrm flipH="1" flipV="1">
            <a:off x="2640013" y="4335780"/>
            <a:ext cx="138734" cy="821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" name="Oval 55"/>
          <p:cNvSpPr/>
          <p:nvPr/>
        </p:nvSpPr>
        <p:spPr>
          <a:xfrm>
            <a:off x="2500313" y="4265930"/>
            <a:ext cx="133350" cy="138113"/>
          </a:xfrm>
          <a:prstGeom prst="ellipse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Line 68"/>
          <p:cNvSpPr>
            <a:spLocks noChangeShapeType="1"/>
          </p:cNvSpPr>
          <p:nvPr/>
        </p:nvSpPr>
        <p:spPr bwMode="auto">
          <a:xfrm>
            <a:off x="2490622" y="4166520"/>
            <a:ext cx="166" cy="36293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8" name="Line 68"/>
          <p:cNvSpPr>
            <a:spLocks noChangeShapeType="1"/>
          </p:cNvSpPr>
          <p:nvPr/>
        </p:nvSpPr>
        <p:spPr bwMode="auto">
          <a:xfrm>
            <a:off x="2784308" y="4328444"/>
            <a:ext cx="4929" cy="815374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9" name="Line 72"/>
          <p:cNvSpPr>
            <a:spLocks noChangeShapeType="1"/>
          </p:cNvSpPr>
          <p:nvPr/>
        </p:nvSpPr>
        <p:spPr bwMode="auto">
          <a:xfrm rot="5400000">
            <a:off x="2202967" y="3766972"/>
            <a:ext cx="0" cy="3421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0" name="Text Box 80"/>
          <p:cNvSpPr txBox="1">
            <a:spLocks noChangeArrowheads="1"/>
          </p:cNvSpPr>
          <p:nvPr/>
        </p:nvSpPr>
        <p:spPr bwMode="auto">
          <a:xfrm>
            <a:off x="1352551" y="4526717"/>
            <a:ext cx="46196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dirty="0" smtClean="0">
                <a:latin typeface="Arial" pitchFamily="34" charset="0"/>
              </a:rPr>
              <a:t>TL</a:t>
            </a:r>
            <a:endParaRPr lang="en-US" sz="1200" dirty="0">
              <a:latin typeface="Arial" pitchFamily="34" charset="0"/>
            </a:endParaRPr>
          </a:p>
        </p:txBody>
      </p:sp>
      <p:sp>
        <p:nvSpPr>
          <p:cNvPr id="61" name="Text Box 80"/>
          <p:cNvSpPr txBox="1">
            <a:spLocks noChangeArrowheads="1"/>
          </p:cNvSpPr>
          <p:nvPr/>
        </p:nvSpPr>
        <p:spPr bwMode="auto">
          <a:xfrm>
            <a:off x="1912145" y="4196517"/>
            <a:ext cx="48815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dirty="0" smtClean="0">
                <a:latin typeface="Arial" pitchFamily="34" charset="0"/>
              </a:rPr>
              <a:t>PL</a:t>
            </a:r>
            <a:endParaRPr lang="en-US" sz="1200" dirty="0">
              <a:latin typeface="Arial" pitchFamily="34" charset="0"/>
            </a:endParaRPr>
          </a:p>
        </p:txBody>
      </p:sp>
      <p:sp>
        <p:nvSpPr>
          <p:cNvPr id="62" name="Text Box 80"/>
          <p:cNvSpPr txBox="1">
            <a:spLocks noChangeArrowheads="1"/>
          </p:cNvSpPr>
          <p:nvPr/>
        </p:nvSpPr>
        <p:spPr bwMode="auto">
          <a:xfrm>
            <a:off x="1909764" y="5001379"/>
            <a:ext cx="51911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dirty="0" smtClean="0">
                <a:latin typeface="Arial" pitchFamily="34" charset="0"/>
              </a:rPr>
              <a:t>NL</a:t>
            </a:r>
            <a:endParaRPr lang="en-US" sz="1200" dirty="0">
              <a:latin typeface="Arial" pitchFamily="34" charset="0"/>
            </a:endParaRPr>
          </a:p>
        </p:txBody>
      </p:sp>
      <p:grpSp>
        <p:nvGrpSpPr>
          <p:cNvPr id="180" name="Group 58"/>
          <p:cNvGrpSpPr>
            <a:grpSpLocks/>
          </p:cNvGrpSpPr>
          <p:nvPr/>
        </p:nvGrpSpPr>
        <p:grpSpPr bwMode="auto">
          <a:xfrm>
            <a:off x="2953495" y="4150658"/>
            <a:ext cx="1810342" cy="2134052"/>
            <a:chOff x="1523" y="3069"/>
            <a:chExt cx="762" cy="881"/>
          </a:xfrm>
        </p:grpSpPr>
        <p:sp>
          <p:nvSpPr>
            <p:cNvPr id="181" name="Line 59"/>
            <p:cNvSpPr>
              <a:spLocks noChangeShapeType="1"/>
            </p:cNvSpPr>
            <p:nvPr/>
          </p:nvSpPr>
          <p:spPr bwMode="auto">
            <a:xfrm>
              <a:off x="1724" y="3902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2" name="Line 61"/>
            <p:cNvSpPr>
              <a:spLocks noChangeShapeType="1"/>
            </p:cNvSpPr>
            <p:nvPr/>
          </p:nvSpPr>
          <p:spPr bwMode="auto">
            <a:xfrm flipH="1">
              <a:off x="2283" y="3167"/>
              <a:ext cx="2" cy="26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3" name="Line 62"/>
            <p:cNvSpPr>
              <a:spLocks noChangeShapeType="1"/>
            </p:cNvSpPr>
            <p:nvPr/>
          </p:nvSpPr>
          <p:spPr bwMode="auto">
            <a:xfrm>
              <a:off x="2188" y="3308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84" name="Group 63"/>
            <p:cNvGrpSpPr>
              <a:grpSpLocks/>
            </p:cNvGrpSpPr>
            <p:nvPr/>
          </p:nvGrpSpPr>
          <p:grpSpPr bwMode="auto">
            <a:xfrm>
              <a:off x="1523" y="3312"/>
              <a:ext cx="253" cy="336"/>
              <a:chOff x="2723" y="2928"/>
              <a:chExt cx="253" cy="336"/>
            </a:xfrm>
          </p:grpSpPr>
          <p:sp>
            <p:nvSpPr>
              <p:cNvPr id="195" name="Line 64"/>
              <p:cNvSpPr>
                <a:spLocks noChangeShapeType="1"/>
              </p:cNvSpPr>
              <p:nvPr/>
            </p:nvSpPr>
            <p:spPr bwMode="auto">
              <a:xfrm>
                <a:off x="2832" y="3024"/>
                <a:ext cx="0" cy="144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6" name="Line 65"/>
              <p:cNvSpPr>
                <a:spLocks noChangeShapeType="1"/>
              </p:cNvSpPr>
              <p:nvPr/>
            </p:nvSpPr>
            <p:spPr bwMode="auto">
              <a:xfrm>
                <a:off x="2880" y="3024"/>
                <a:ext cx="0" cy="144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7" name="Line 66"/>
              <p:cNvSpPr>
                <a:spLocks noChangeShapeType="1"/>
              </p:cNvSpPr>
              <p:nvPr/>
            </p:nvSpPr>
            <p:spPr bwMode="auto">
              <a:xfrm>
                <a:off x="2880" y="3024"/>
                <a:ext cx="96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8" name="Line 67"/>
              <p:cNvSpPr>
                <a:spLocks noChangeShapeType="1"/>
              </p:cNvSpPr>
              <p:nvPr/>
            </p:nvSpPr>
            <p:spPr bwMode="auto">
              <a:xfrm>
                <a:off x="2880" y="3168"/>
                <a:ext cx="96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" name="Line 68"/>
              <p:cNvSpPr>
                <a:spLocks noChangeShapeType="1"/>
              </p:cNvSpPr>
              <p:nvPr/>
            </p:nvSpPr>
            <p:spPr bwMode="auto">
              <a:xfrm>
                <a:off x="2976" y="3168"/>
                <a:ext cx="0" cy="9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" name="Line 69"/>
              <p:cNvSpPr>
                <a:spLocks noChangeShapeType="1"/>
              </p:cNvSpPr>
              <p:nvPr/>
            </p:nvSpPr>
            <p:spPr bwMode="auto">
              <a:xfrm>
                <a:off x="2976" y="2928"/>
                <a:ext cx="0" cy="9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1" name="Line 70"/>
              <p:cNvSpPr>
                <a:spLocks noChangeShapeType="1"/>
              </p:cNvSpPr>
              <p:nvPr/>
            </p:nvSpPr>
            <p:spPr bwMode="auto">
              <a:xfrm flipH="1" flipV="1">
                <a:off x="2723" y="3096"/>
                <a:ext cx="109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85" name="Group 71"/>
            <p:cNvGrpSpPr>
              <a:grpSpLocks/>
            </p:cNvGrpSpPr>
            <p:nvPr/>
          </p:nvGrpSpPr>
          <p:grpSpPr bwMode="auto">
            <a:xfrm rot="5400000">
              <a:off x="1882" y="2964"/>
              <a:ext cx="250" cy="460"/>
              <a:chOff x="2732" y="2804"/>
              <a:chExt cx="250" cy="460"/>
            </a:xfrm>
          </p:grpSpPr>
          <p:sp>
            <p:nvSpPr>
              <p:cNvPr id="188" name="Line 72"/>
              <p:cNvSpPr>
                <a:spLocks noChangeShapeType="1"/>
              </p:cNvSpPr>
              <p:nvPr/>
            </p:nvSpPr>
            <p:spPr bwMode="auto">
              <a:xfrm>
                <a:off x="2832" y="2900"/>
                <a:ext cx="0" cy="144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" name="Line 73"/>
              <p:cNvSpPr>
                <a:spLocks noChangeShapeType="1"/>
              </p:cNvSpPr>
              <p:nvPr/>
            </p:nvSpPr>
            <p:spPr bwMode="auto">
              <a:xfrm>
                <a:off x="2876" y="2900"/>
                <a:ext cx="0" cy="144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0" name="Line 74"/>
              <p:cNvSpPr>
                <a:spLocks noChangeShapeType="1"/>
              </p:cNvSpPr>
              <p:nvPr/>
            </p:nvSpPr>
            <p:spPr bwMode="auto">
              <a:xfrm>
                <a:off x="2876" y="2900"/>
                <a:ext cx="96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1" name="Line 75"/>
              <p:cNvSpPr>
                <a:spLocks noChangeShapeType="1"/>
              </p:cNvSpPr>
              <p:nvPr/>
            </p:nvSpPr>
            <p:spPr bwMode="auto">
              <a:xfrm flipV="1">
                <a:off x="2875" y="3042"/>
                <a:ext cx="107" cy="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2" name="Line 76"/>
              <p:cNvSpPr>
                <a:spLocks noChangeShapeType="1"/>
              </p:cNvSpPr>
              <p:nvPr/>
            </p:nvSpPr>
            <p:spPr bwMode="auto">
              <a:xfrm flipH="1">
                <a:off x="2976" y="3043"/>
                <a:ext cx="3" cy="221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3" name="Line 77"/>
              <p:cNvSpPr>
                <a:spLocks noChangeShapeType="1"/>
              </p:cNvSpPr>
              <p:nvPr/>
            </p:nvSpPr>
            <p:spPr bwMode="auto">
              <a:xfrm>
                <a:off x="2972" y="2804"/>
                <a:ext cx="0" cy="9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4" name="Line 78"/>
              <p:cNvSpPr>
                <a:spLocks noChangeShapeType="1"/>
              </p:cNvSpPr>
              <p:nvPr/>
            </p:nvSpPr>
            <p:spPr bwMode="auto">
              <a:xfrm flipH="1">
                <a:off x="2732" y="2972"/>
                <a:ext cx="96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86" name="Line 81"/>
            <p:cNvSpPr>
              <a:spLocks noChangeShapeType="1"/>
            </p:cNvSpPr>
            <p:nvPr/>
          </p:nvSpPr>
          <p:spPr bwMode="auto">
            <a:xfrm>
              <a:off x="1724" y="3902"/>
              <a:ext cx="48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7" name="Line 82"/>
            <p:cNvSpPr>
              <a:spLocks noChangeShapeType="1"/>
            </p:cNvSpPr>
            <p:nvPr/>
          </p:nvSpPr>
          <p:spPr bwMode="auto">
            <a:xfrm flipH="1">
              <a:off x="1772" y="3902"/>
              <a:ext cx="48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2" name="Line 65"/>
          <p:cNvSpPr>
            <a:spLocks noChangeShapeType="1"/>
          </p:cNvSpPr>
          <p:nvPr/>
        </p:nvSpPr>
        <p:spPr bwMode="auto">
          <a:xfrm>
            <a:off x="3326490" y="4157431"/>
            <a:ext cx="0" cy="3488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3" name="Line 66"/>
          <p:cNvSpPr>
            <a:spLocks noChangeShapeType="1"/>
          </p:cNvSpPr>
          <p:nvPr/>
        </p:nvSpPr>
        <p:spPr bwMode="auto">
          <a:xfrm>
            <a:off x="3326490" y="4157431"/>
            <a:ext cx="228074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4" name="Line 67"/>
          <p:cNvSpPr>
            <a:spLocks noChangeShapeType="1"/>
          </p:cNvSpPr>
          <p:nvPr/>
        </p:nvSpPr>
        <p:spPr bwMode="auto">
          <a:xfrm>
            <a:off x="3326490" y="4506244"/>
            <a:ext cx="228074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" name="Line 68"/>
          <p:cNvSpPr>
            <a:spLocks noChangeShapeType="1"/>
          </p:cNvSpPr>
          <p:nvPr/>
        </p:nvSpPr>
        <p:spPr bwMode="auto">
          <a:xfrm>
            <a:off x="3554564" y="4506244"/>
            <a:ext cx="0" cy="232541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6" name="Line 69"/>
          <p:cNvSpPr>
            <a:spLocks noChangeShapeType="1"/>
          </p:cNvSpPr>
          <p:nvPr/>
        </p:nvSpPr>
        <p:spPr bwMode="auto">
          <a:xfrm>
            <a:off x="3554564" y="3924890"/>
            <a:ext cx="0" cy="232541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7" name="Line 70"/>
          <p:cNvSpPr>
            <a:spLocks noChangeShapeType="1"/>
          </p:cNvSpPr>
          <p:nvPr/>
        </p:nvSpPr>
        <p:spPr bwMode="auto">
          <a:xfrm flipH="1" flipV="1">
            <a:off x="2954655" y="4340542"/>
            <a:ext cx="138734" cy="821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8" name="Oval 207"/>
          <p:cNvSpPr/>
          <p:nvPr/>
        </p:nvSpPr>
        <p:spPr>
          <a:xfrm>
            <a:off x="3088005" y="4264342"/>
            <a:ext cx="133350" cy="138113"/>
          </a:xfrm>
          <a:prstGeom prst="ellipse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9" name="Line 68"/>
          <p:cNvSpPr>
            <a:spLocks noChangeShapeType="1"/>
          </p:cNvSpPr>
          <p:nvPr/>
        </p:nvSpPr>
        <p:spPr bwMode="auto">
          <a:xfrm>
            <a:off x="3221189" y="4149057"/>
            <a:ext cx="166" cy="36293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10" name="Line 68"/>
          <p:cNvSpPr>
            <a:spLocks noChangeShapeType="1"/>
          </p:cNvSpPr>
          <p:nvPr/>
        </p:nvSpPr>
        <p:spPr bwMode="auto">
          <a:xfrm>
            <a:off x="2949725" y="4330031"/>
            <a:ext cx="4929" cy="815374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11" name="Line 72"/>
          <p:cNvSpPr>
            <a:spLocks noChangeShapeType="1"/>
          </p:cNvSpPr>
          <p:nvPr/>
        </p:nvSpPr>
        <p:spPr bwMode="auto">
          <a:xfrm rot="5400000">
            <a:off x="3562184" y="3752684"/>
            <a:ext cx="0" cy="3421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12" name="Text Box 80"/>
          <p:cNvSpPr txBox="1">
            <a:spLocks noChangeArrowheads="1"/>
          </p:cNvSpPr>
          <p:nvPr/>
        </p:nvSpPr>
        <p:spPr bwMode="auto">
          <a:xfrm>
            <a:off x="4050030" y="4506078"/>
            <a:ext cx="41909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dirty="0" smtClean="0">
                <a:latin typeface="Arial" pitchFamily="34" charset="0"/>
              </a:rPr>
              <a:t>TR</a:t>
            </a:r>
            <a:endParaRPr lang="en-US" sz="1200" dirty="0">
              <a:latin typeface="Arial" pitchFamily="34" charset="0"/>
            </a:endParaRPr>
          </a:p>
        </p:txBody>
      </p:sp>
      <p:sp>
        <p:nvSpPr>
          <p:cNvPr id="213" name="Text Box 80"/>
          <p:cNvSpPr txBox="1">
            <a:spLocks noChangeArrowheads="1"/>
          </p:cNvSpPr>
          <p:nvPr/>
        </p:nvSpPr>
        <p:spPr bwMode="auto">
          <a:xfrm>
            <a:off x="3340418" y="4182229"/>
            <a:ext cx="55768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dirty="0" smtClean="0">
                <a:latin typeface="Arial" pitchFamily="34" charset="0"/>
              </a:rPr>
              <a:t>PR</a:t>
            </a:r>
            <a:endParaRPr lang="en-US" sz="1200" dirty="0">
              <a:latin typeface="Arial" pitchFamily="34" charset="0"/>
            </a:endParaRPr>
          </a:p>
        </p:txBody>
      </p:sp>
      <p:sp>
        <p:nvSpPr>
          <p:cNvPr id="214" name="Text Box 80"/>
          <p:cNvSpPr txBox="1">
            <a:spLocks noChangeArrowheads="1"/>
          </p:cNvSpPr>
          <p:nvPr/>
        </p:nvSpPr>
        <p:spPr bwMode="auto">
          <a:xfrm>
            <a:off x="3261836" y="5006141"/>
            <a:ext cx="50768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dirty="0" smtClean="0">
                <a:latin typeface="Arial" pitchFamily="34" charset="0"/>
              </a:rPr>
              <a:t>NR1</a:t>
            </a:r>
            <a:endParaRPr lang="en-US" sz="1200" dirty="0">
              <a:latin typeface="Arial" pitchFamily="34" charset="0"/>
            </a:endParaRPr>
          </a:p>
        </p:txBody>
      </p:sp>
      <p:sp>
        <p:nvSpPr>
          <p:cNvPr id="215" name="Line 64"/>
          <p:cNvSpPr>
            <a:spLocks noChangeShapeType="1"/>
          </p:cNvSpPr>
          <p:nvPr/>
        </p:nvSpPr>
        <p:spPr bwMode="auto">
          <a:xfrm>
            <a:off x="3212455" y="5595705"/>
            <a:ext cx="0" cy="3488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16" name="Line 65"/>
          <p:cNvSpPr>
            <a:spLocks noChangeShapeType="1"/>
          </p:cNvSpPr>
          <p:nvPr/>
        </p:nvSpPr>
        <p:spPr bwMode="auto">
          <a:xfrm>
            <a:off x="3326492" y="5595705"/>
            <a:ext cx="0" cy="3488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17" name="Line 66"/>
          <p:cNvSpPr>
            <a:spLocks noChangeShapeType="1"/>
          </p:cNvSpPr>
          <p:nvPr/>
        </p:nvSpPr>
        <p:spPr bwMode="auto">
          <a:xfrm>
            <a:off x="3326492" y="5595705"/>
            <a:ext cx="22807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18" name="Line 67"/>
          <p:cNvSpPr>
            <a:spLocks noChangeShapeType="1"/>
          </p:cNvSpPr>
          <p:nvPr/>
        </p:nvSpPr>
        <p:spPr bwMode="auto">
          <a:xfrm>
            <a:off x="3326492" y="5944518"/>
            <a:ext cx="22807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19" name="Line 68"/>
          <p:cNvSpPr>
            <a:spLocks noChangeShapeType="1"/>
          </p:cNvSpPr>
          <p:nvPr/>
        </p:nvSpPr>
        <p:spPr bwMode="auto">
          <a:xfrm>
            <a:off x="3554567" y="5944518"/>
            <a:ext cx="0" cy="232541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0" name="Line 69"/>
          <p:cNvSpPr>
            <a:spLocks noChangeShapeType="1"/>
          </p:cNvSpPr>
          <p:nvPr/>
        </p:nvSpPr>
        <p:spPr bwMode="auto">
          <a:xfrm>
            <a:off x="3554567" y="5363164"/>
            <a:ext cx="0" cy="232541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1" name="Line 70"/>
          <p:cNvSpPr>
            <a:spLocks noChangeShapeType="1"/>
          </p:cNvSpPr>
          <p:nvPr/>
        </p:nvSpPr>
        <p:spPr bwMode="auto">
          <a:xfrm flipH="1" flipV="1">
            <a:off x="2953495" y="5770112"/>
            <a:ext cx="25896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2" name="Line 68"/>
          <p:cNvSpPr>
            <a:spLocks noChangeShapeType="1"/>
          </p:cNvSpPr>
          <p:nvPr/>
        </p:nvSpPr>
        <p:spPr bwMode="auto">
          <a:xfrm>
            <a:off x="2954487" y="4958681"/>
            <a:ext cx="4929" cy="815374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3" name="Text Box 80"/>
          <p:cNvSpPr txBox="1">
            <a:spLocks noChangeArrowheads="1"/>
          </p:cNvSpPr>
          <p:nvPr/>
        </p:nvSpPr>
        <p:spPr bwMode="auto">
          <a:xfrm>
            <a:off x="3278504" y="5630029"/>
            <a:ext cx="50768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dirty="0" smtClean="0">
                <a:latin typeface="Arial" pitchFamily="34" charset="0"/>
              </a:rPr>
              <a:t>NR2</a:t>
            </a:r>
            <a:endParaRPr lang="en-US" sz="1200" dirty="0">
              <a:latin typeface="Arial" pitchFamily="34" charset="0"/>
            </a:endParaRPr>
          </a:p>
        </p:txBody>
      </p:sp>
      <p:sp>
        <p:nvSpPr>
          <p:cNvPr id="224" name="Line 61"/>
          <p:cNvSpPr>
            <a:spLocks noChangeShapeType="1"/>
          </p:cNvSpPr>
          <p:nvPr/>
        </p:nvSpPr>
        <p:spPr bwMode="auto">
          <a:xfrm flipH="1">
            <a:off x="4393406" y="5307806"/>
            <a:ext cx="2382" cy="2762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" name="Line 72"/>
          <p:cNvSpPr>
            <a:spLocks noChangeShapeType="1"/>
          </p:cNvSpPr>
          <p:nvPr/>
        </p:nvSpPr>
        <p:spPr bwMode="auto">
          <a:xfrm rot="5400000">
            <a:off x="3988733" y="4940970"/>
            <a:ext cx="0" cy="3421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6" name="Line 73"/>
          <p:cNvSpPr>
            <a:spLocks noChangeShapeType="1"/>
          </p:cNvSpPr>
          <p:nvPr/>
        </p:nvSpPr>
        <p:spPr bwMode="auto">
          <a:xfrm rot="5400000">
            <a:off x="3988733" y="5047551"/>
            <a:ext cx="0" cy="3421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7" name="Line 74"/>
          <p:cNvSpPr>
            <a:spLocks noChangeShapeType="1"/>
          </p:cNvSpPr>
          <p:nvPr/>
        </p:nvSpPr>
        <p:spPr bwMode="auto">
          <a:xfrm rot="5400000">
            <a:off x="4043518" y="5334878"/>
            <a:ext cx="232542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8" name="Line 75"/>
          <p:cNvSpPr>
            <a:spLocks noChangeShapeType="1"/>
          </p:cNvSpPr>
          <p:nvPr/>
        </p:nvSpPr>
        <p:spPr bwMode="auto">
          <a:xfrm rot="5400000">
            <a:off x="3688260" y="5342690"/>
            <a:ext cx="253546" cy="53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9" name="Line 76"/>
          <p:cNvSpPr>
            <a:spLocks noChangeShapeType="1"/>
          </p:cNvSpPr>
          <p:nvPr/>
        </p:nvSpPr>
        <p:spPr bwMode="auto">
          <a:xfrm rot="5400000" flipH="1">
            <a:off x="3687359" y="5335184"/>
            <a:ext cx="1750" cy="25305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0" name="Line 77"/>
          <p:cNvSpPr>
            <a:spLocks noChangeShapeType="1"/>
          </p:cNvSpPr>
          <p:nvPr/>
        </p:nvSpPr>
        <p:spPr bwMode="auto">
          <a:xfrm rot="5400000">
            <a:off x="4273826" y="5337112"/>
            <a:ext cx="0" cy="2280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1" name="Line 78"/>
          <p:cNvSpPr>
            <a:spLocks noChangeShapeType="1"/>
          </p:cNvSpPr>
          <p:nvPr/>
        </p:nvSpPr>
        <p:spPr bwMode="auto">
          <a:xfrm rot="5400000" flipH="1">
            <a:off x="3811601" y="4925206"/>
            <a:ext cx="351743" cy="252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2" name="Text Box 80"/>
          <p:cNvSpPr txBox="1">
            <a:spLocks noChangeArrowheads="1"/>
          </p:cNvSpPr>
          <p:nvPr/>
        </p:nvSpPr>
        <p:spPr bwMode="auto">
          <a:xfrm>
            <a:off x="3795236" y="5215692"/>
            <a:ext cx="41243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dirty="0" smtClean="0">
                <a:latin typeface="Arial" pitchFamily="34" charset="0"/>
              </a:rPr>
              <a:t>NF</a:t>
            </a:r>
            <a:endParaRPr lang="en-US" sz="1200" dirty="0">
              <a:latin typeface="Arial" pitchFamily="34" charset="0"/>
            </a:endParaRPr>
          </a:p>
        </p:txBody>
      </p:sp>
      <p:sp>
        <p:nvSpPr>
          <p:cNvPr id="233" name="Text Box 80"/>
          <p:cNvSpPr txBox="1">
            <a:spLocks noChangeArrowheads="1"/>
          </p:cNvSpPr>
          <p:nvPr/>
        </p:nvSpPr>
        <p:spPr bwMode="auto">
          <a:xfrm>
            <a:off x="4351654" y="5322054"/>
            <a:ext cx="50768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dirty="0" smtClean="0">
                <a:latin typeface="Arial" pitchFamily="34" charset="0"/>
              </a:rPr>
              <a:t>VDD</a:t>
            </a:r>
            <a:endParaRPr lang="en-US" sz="1200" dirty="0">
              <a:latin typeface="Arial" pitchFamily="34" charset="0"/>
            </a:endParaRPr>
          </a:p>
        </p:txBody>
      </p:sp>
      <p:sp>
        <p:nvSpPr>
          <p:cNvPr id="234" name="Text Box 80"/>
          <p:cNvSpPr txBox="1">
            <a:spLocks noChangeArrowheads="1"/>
          </p:cNvSpPr>
          <p:nvPr/>
        </p:nvSpPr>
        <p:spPr bwMode="auto">
          <a:xfrm>
            <a:off x="1327151" y="3967917"/>
            <a:ext cx="46196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dirty="0" smtClean="0">
                <a:latin typeface="Arial" pitchFamily="34" charset="0"/>
              </a:rPr>
              <a:t>WL</a:t>
            </a:r>
            <a:endParaRPr lang="en-US" sz="1200" dirty="0">
              <a:latin typeface="Arial" pitchFamily="34" charset="0"/>
            </a:endParaRPr>
          </a:p>
        </p:txBody>
      </p:sp>
      <p:sp>
        <p:nvSpPr>
          <p:cNvPr id="235" name="Text Box 80"/>
          <p:cNvSpPr txBox="1">
            <a:spLocks noChangeArrowheads="1"/>
          </p:cNvSpPr>
          <p:nvPr/>
        </p:nvSpPr>
        <p:spPr bwMode="auto">
          <a:xfrm>
            <a:off x="4597401" y="4152067"/>
            <a:ext cx="60324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dirty="0" smtClean="0">
                <a:latin typeface="Arial" pitchFamily="34" charset="0"/>
              </a:rPr>
              <a:t>BLB</a:t>
            </a:r>
            <a:endParaRPr lang="en-US" sz="1200" dirty="0">
              <a:latin typeface="Arial" pitchFamily="34" charset="0"/>
            </a:endParaRPr>
          </a:p>
        </p:txBody>
      </p:sp>
      <p:sp>
        <p:nvSpPr>
          <p:cNvPr id="236" name="Text Box 80"/>
          <p:cNvSpPr txBox="1">
            <a:spLocks noChangeArrowheads="1"/>
          </p:cNvSpPr>
          <p:nvPr/>
        </p:nvSpPr>
        <p:spPr bwMode="auto">
          <a:xfrm>
            <a:off x="927101" y="4101267"/>
            <a:ext cx="46196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dirty="0" smtClean="0">
                <a:latin typeface="Arial" pitchFamily="34" charset="0"/>
              </a:rPr>
              <a:t>BL</a:t>
            </a:r>
            <a:endParaRPr lang="en-US" sz="1200" dirty="0">
              <a:latin typeface="Arial" pitchFamily="34" charset="0"/>
            </a:endParaRPr>
          </a:p>
        </p:txBody>
      </p:sp>
      <p:sp>
        <p:nvSpPr>
          <p:cNvPr id="237" name="Text Box 80"/>
          <p:cNvSpPr txBox="1">
            <a:spLocks noChangeArrowheads="1"/>
          </p:cNvSpPr>
          <p:nvPr/>
        </p:nvSpPr>
        <p:spPr bwMode="auto">
          <a:xfrm>
            <a:off x="3943351" y="3910767"/>
            <a:ext cx="66674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dirty="0" smtClean="0">
                <a:latin typeface="Arial" pitchFamily="34" charset="0"/>
              </a:rPr>
              <a:t>WWL</a:t>
            </a:r>
            <a:endParaRPr lang="en-US" sz="1200" dirty="0">
              <a:latin typeface="Arial" pitchFamily="34" charset="0"/>
            </a:endParaRPr>
          </a:p>
        </p:txBody>
      </p:sp>
      <p:sp>
        <p:nvSpPr>
          <p:cNvPr id="238" name="Oval 237"/>
          <p:cNvSpPr/>
          <p:nvPr/>
        </p:nvSpPr>
        <p:spPr>
          <a:xfrm>
            <a:off x="2767012" y="4638675"/>
            <a:ext cx="45719" cy="4571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9" name="Oval 238"/>
          <p:cNvSpPr/>
          <p:nvPr/>
        </p:nvSpPr>
        <p:spPr>
          <a:xfrm>
            <a:off x="2933700" y="4812506"/>
            <a:ext cx="45719" cy="4571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0" name="Oval 239"/>
          <p:cNvSpPr/>
          <p:nvPr/>
        </p:nvSpPr>
        <p:spPr>
          <a:xfrm>
            <a:off x="2166937" y="4729162"/>
            <a:ext cx="45719" cy="4571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1" name="Oval 240"/>
          <p:cNvSpPr/>
          <p:nvPr/>
        </p:nvSpPr>
        <p:spPr>
          <a:xfrm>
            <a:off x="3529012" y="4722018"/>
            <a:ext cx="45719" cy="4571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3" name="Straight Connector 242"/>
          <p:cNvCxnSpPr>
            <a:endCxn id="241" idx="2"/>
          </p:cNvCxnSpPr>
          <p:nvPr/>
        </p:nvCxnSpPr>
        <p:spPr>
          <a:xfrm>
            <a:off x="2789872" y="4657725"/>
            <a:ext cx="739140" cy="87153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7" name="Straight Connector 246"/>
          <p:cNvCxnSpPr/>
          <p:nvPr/>
        </p:nvCxnSpPr>
        <p:spPr>
          <a:xfrm>
            <a:off x="2218372" y="4752975"/>
            <a:ext cx="739140" cy="87153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8" name="Oval 247"/>
          <p:cNvSpPr/>
          <p:nvPr/>
        </p:nvSpPr>
        <p:spPr>
          <a:xfrm>
            <a:off x="3961606" y="4725987"/>
            <a:ext cx="45719" cy="4571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35451" y="1226820"/>
            <a:ext cx="2079861" cy="241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30585" y="3909059"/>
            <a:ext cx="2501910" cy="248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3" name="Straight Arrow Connector 252"/>
          <p:cNvCxnSpPr/>
          <p:nvPr/>
        </p:nvCxnSpPr>
        <p:spPr>
          <a:xfrm flipH="1">
            <a:off x="7448551" y="1666876"/>
            <a:ext cx="254793" cy="166688"/>
          </a:xfrm>
          <a:prstGeom prst="straightConnector1">
            <a:avLst/>
          </a:prstGeom>
          <a:ln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5" name="TextBox 254"/>
          <p:cNvSpPr txBox="1"/>
          <p:nvPr/>
        </p:nvSpPr>
        <p:spPr>
          <a:xfrm>
            <a:off x="7622382" y="1531145"/>
            <a:ext cx="8548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C000"/>
                </a:solidFill>
              </a:rPr>
              <a:t>10T ST</a:t>
            </a:r>
            <a:endParaRPr lang="en-US" sz="1600" dirty="0">
              <a:solidFill>
                <a:srgbClr val="FFC000"/>
              </a:solidFill>
            </a:endParaRPr>
          </a:p>
        </p:txBody>
      </p:sp>
      <p:cxnSp>
        <p:nvCxnSpPr>
          <p:cNvPr id="256" name="Straight Arrow Connector 255"/>
          <p:cNvCxnSpPr/>
          <p:nvPr/>
        </p:nvCxnSpPr>
        <p:spPr>
          <a:xfrm flipV="1">
            <a:off x="6450806" y="1909766"/>
            <a:ext cx="319088" cy="11905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7" name="TextBox 256"/>
          <p:cNvSpPr txBox="1"/>
          <p:nvPr/>
        </p:nvSpPr>
        <p:spPr>
          <a:xfrm>
            <a:off x="6172202" y="1900240"/>
            <a:ext cx="4667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6T</a:t>
            </a:r>
            <a:endParaRPr lang="en-US" sz="1600" dirty="0">
              <a:solidFill>
                <a:srgbClr val="FF0000"/>
              </a:solidFill>
            </a:endParaRPr>
          </a:p>
        </p:txBody>
      </p:sp>
      <p:cxnSp>
        <p:nvCxnSpPr>
          <p:cNvPr id="265" name="Straight Arrow Connector 264"/>
          <p:cNvCxnSpPr/>
          <p:nvPr/>
        </p:nvCxnSpPr>
        <p:spPr>
          <a:xfrm flipV="1">
            <a:off x="6626225" y="2197898"/>
            <a:ext cx="269876" cy="326227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6" name="TextBox 265"/>
          <p:cNvSpPr txBox="1"/>
          <p:nvPr/>
        </p:nvSpPr>
        <p:spPr>
          <a:xfrm>
            <a:off x="6235700" y="2475709"/>
            <a:ext cx="9215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>
                <a:solidFill>
                  <a:schemeClr val="bg2">
                    <a:lumMod val="10000"/>
                  </a:schemeClr>
                </a:solidFill>
              </a:rPr>
              <a:t>Asym</a:t>
            </a:r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</a:rPr>
              <a:t> ST</a:t>
            </a:r>
            <a:endParaRPr lang="en-US" sz="16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Introduction of Sub-threshold Bitcell Topologies </a:t>
            </a:r>
            <a:endParaRPr lang="en-US" dirty="0" smtClean="0"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r>
              <a:rPr lang="en-US" dirty="0" smtClean="0"/>
              <a:t>Overview of Assist methods</a:t>
            </a:r>
          </a:p>
          <a:p>
            <a:r>
              <a:rPr lang="en-US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Introduction of Test Chip and Results </a:t>
            </a:r>
          </a:p>
          <a:p>
            <a:r>
              <a:rPr lang="en-US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Conclusion</a:t>
            </a:r>
            <a:endParaRPr lang="en-US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RLPVLSI_PPT_TEMPLATE[1]">
  <a:themeElements>
    <a:clrScheme name="Thermal">
      <a:dk1>
        <a:srgbClr val="4D5B6B"/>
      </a:dk1>
      <a:lt1>
        <a:srgbClr val="FFFFFF"/>
      </a:lt1>
      <a:dk2>
        <a:srgbClr val="675D59"/>
      </a:dk2>
      <a:lt2>
        <a:srgbClr val="E8DED8"/>
      </a:lt2>
      <a:accent1>
        <a:srgbClr val="FF7605"/>
      </a:accent1>
      <a:accent2>
        <a:srgbClr val="7F7F7F"/>
      </a:accent2>
      <a:accent3>
        <a:srgbClr val="7F5185"/>
      </a:accent3>
      <a:accent4>
        <a:srgbClr val="89AAD3"/>
      </a:accent4>
      <a:accent5>
        <a:srgbClr val="8F5B4B"/>
      </a:accent5>
      <a:accent6>
        <a:srgbClr val="C84340"/>
      </a:accent6>
      <a:hlink>
        <a:srgbClr val="89AAD3"/>
      </a:hlink>
      <a:folHlink>
        <a:srgbClr val="795185"/>
      </a:folHlink>
    </a:clrScheme>
    <a:fontScheme name="Thermal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ermal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63500" dist="38100" dir="81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101600" dist="63500" dir="81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000000"/>
            </a:lightRig>
          </a:scene3d>
          <a:sp3d>
            <a:bevelT h="190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lumMod val="125000"/>
              </a:schemeClr>
            </a:gs>
            <a:gs pos="55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90000"/>
                <a:satMod val="300000"/>
                <a:lumMod val="9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8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RLPVLSI_PPT_TEMPLATE[1]</Template>
  <TotalTime>19529</TotalTime>
  <Words>1227</Words>
  <Application>Microsoft Office PowerPoint</Application>
  <PresentationFormat>On-screen Show (4:3)</PresentationFormat>
  <Paragraphs>267</Paragraphs>
  <Slides>22</Slides>
  <Notes>6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4" baseType="lpstr">
      <vt:lpstr>RLPVLSI_PPT_TEMPLATE[1]</vt:lpstr>
      <vt:lpstr>Visio</vt:lpstr>
      <vt:lpstr>Analyzing Sub-threshold Bitcell Topologies and the Effects of Assist Methods on SRAM Vmin</vt:lpstr>
      <vt:lpstr>Benefits of Sub-threshold (VDD&lt;VT)</vt:lpstr>
      <vt:lpstr>Sub-Threshold SRAM</vt:lpstr>
      <vt:lpstr>Outline</vt:lpstr>
      <vt:lpstr>Outline</vt:lpstr>
      <vt:lpstr>Non-6T Cell for Read Stability</vt:lpstr>
      <vt:lpstr>Read Stability Comparison for Sub-VT bitcells</vt:lpstr>
      <vt:lpstr>8T Asymmetric Schmitt Trigger Bitcell</vt:lpstr>
      <vt:lpstr>Outline</vt:lpstr>
      <vt:lpstr>Improve Write NM</vt:lpstr>
      <vt:lpstr>Improve Read Access/Stability</vt:lpstr>
      <vt:lpstr>Outline</vt:lpstr>
      <vt:lpstr>180nm SOI Test Chip</vt:lpstr>
      <vt:lpstr>Data Retention Voltage (DRV)</vt:lpstr>
      <vt:lpstr>Read and Write Vmin without assists</vt:lpstr>
      <vt:lpstr>Observations</vt:lpstr>
      <vt:lpstr>Write Assists</vt:lpstr>
      <vt:lpstr>Read Assists</vt:lpstr>
      <vt:lpstr>Write Assists – Increasing ΔV</vt:lpstr>
      <vt:lpstr>Read Assists – Increasing ΔV</vt:lpstr>
      <vt:lpstr>Conclusions</vt:lpstr>
      <vt:lpstr>Thanks!</vt:lpstr>
    </vt:vector>
  </TitlesOfParts>
  <Company>UVA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UVA</dc:creator>
  <cp:lastModifiedBy>UVA</cp:lastModifiedBy>
  <cp:revision>872</cp:revision>
  <cp:lastPrinted>2011-09-12T21:41:37Z</cp:lastPrinted>
  <dcterms:created xsi:type="dcterms:W3CDTF">2011-09-19T16:42:38Z</dcterms:created>
  <dcterms:modified xsi:type="dcterms:W3CDTF">2011-12-01T22:06:42Z</dcterms:modified>
</cp:coreProperties>
</file>